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Lst>
  <p:sldIdLst>
    <p:sldId id="256" r:id="rId4"/>
    <p:sldId id="257" r:id="rId5"/>
    <p:sldId id="258" r:id="rId6"/>
    <p:sldId id="259" r:id="rId7"/>
    <p:sldId id="260" r:id="rId8"/>
    <p:sldId id="261" r:id="rId9"/>
    <p:sldId id="275" r:id="rId10"/>
    <p:sldId id="317" r:id="rId11"/>
    <p:sldId id="326" r:id="rId12"/>
    <p:sldId id="318" r:id="rId13"/>
    <p:sldId id="319" r:id="rId14"/>
    <p:sldId id="320" r:id="rId15"/>
    <p:sldId id="299" r:id="rId16"/>
    <p:sldId id="307" r:id="rId17"/>
    <p:sldId id="300" r:id="rId18"/>
    <p:sldId id="262" r:id="rId19"/>
    <p:sldId id="263" r:id="rId20"/>
    <p:sldId id="276" r:id="rId21"/>
    <p:sldId id="295" r:id="rId22"/>
    <p:sldId id="321" r:id="rId23"/>
    <p:sldId id="273" r:id="rId24"/>
    <p:sldId id="304" r:id="rId25"/>
    <p:sldId id="305" r:id="rId26"/>
    <p:sldId id="322" r:id="rId27"/>
    <p:sldId id="323" r:id="rId28"/>
    <p:sldId id="279" r:id="rId29"/>
    <p:sldId id="277" r:id="rId30"/>
    <p:sldId id="302" r:id="rId31"/>
    <p:sldId id="303" r:id="rId32"/>
    <p:sldId id="306" r:id="rId33"/>
    <p:sldId id="282" r:id="rId34"/>
    <p:sldId id="284" r:id="rId35"/>
    <p:sldId id="264" r:id="rId36"/>
    <p:sldId id="308" r:id="rId37"/>
    <p:sldId id="309" r:id="rId38"/>
    <p:sldId id="310" r:id="rId39"/>
    <p:sldId id="311" r:id="rId40"/>
    <p:sldId id="312" r:id="rId41"/>
    <p:sldId id="313" r:id="rId42"/>
    <p:sldId id="315" r:id="rId43"/>
    <p:sldId id="283" r:id="rId44"/>
    <p:sldId id="265" r:id="rId45"/>
    <p:sldId id="281" r:id="rId46"/>
    <p:sldId id="274" r:id="rId47"/>
    <p:sldId id="285" r:id="rId48"/>
    <p:sldId id="296" r:id="rId49"/>
    <p:sldId id="301" r:id="rId50"/>
    <p:sldId id="286" r:id="rId51"/>
    <p:sldId id="287" r:id="rId52"/>
    <p:sldId id="324" r:id="rId53"/>
    <p:sldId id="325" r:id="rId54"/>
    <p:sldId id="266" r:id="rId55"/>
    <p:sldId id="267" r:id="rId56"/>
    <p:sldId id="288" r:id="rId57"/>
    <p:sldId id="269" r:id="rId58"/>
    <p:sldId id="290" r:id="rId59"/>
    <p:sldId id="270" r:id="rId60"/>
    <p:sldId id="291" r:id="rId61"/>
    <p:sldId id="271" r:id="rId62"/>
    <p:sldId id="292" r:id="rId63"/>
    <p:sldId id="293" r:id="rId64"/>
    <p:sldId id="297" r:id="rId65"/>
    <p:sldId id="316" r:id="rId66"/>
    <p:sldId id="294" r:id="rId67"/>
    <p:sldId id="272" r:id="rId68"/>
    <p:sldId id="298"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114" d="100"/>
          <a:sy n="114" d="100"/>
        </p:scale>
        <p:origin x="47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98B1BD-BBC3-4F34-A059-816A10E69F66}" type="doc">
      <dgm:prSet loTypeId="urn:microsoft.com/office/officeart/2008/layout/HorizontalMultiLevelHierarchy" loCatId="hierarchy" qsTypeId="urn:microsoft.com/office/officeart/2005/8/quickstyle/simple1" qsCatId="simple" csTypeId="urn:microsoft.com/office/officeart/2005/8/colors/colorful1" csCatId="colorful"/>
      <dgm:spPr/>
      <dgm:t>
        <a:bodyPr/>
        <a:lstStyle/>
        <a:p>
          <a:pPr rtl="1"/>
          <a:endParaRPr lang="fa-IR"/>
        </a:p>
      </dgm:t>
    </dgm:pt>
    <dgm:pt modelId="{75B959D1-F62A-421F-BF3F-4AD07BF02156}">
      <dgm:prSet/>
      <dgm:spPr/>
      <dgm:t>
        <a:bodyPr/>
        <a:lstStyle/>
        <a:p>
          <a:pPr rtl="0"/>
          <a:r>
            <a:rPr lang="en-US" dirty="0"/>
            <a:t>Dilemma</a:t>
          </a:r>
          <a:endParaRPr lang="fa-IR" dirty="0"/>
        </a:p>
      </dgm:t>
    </dgm:pt>
    <dgm:pt modelId="{A2199258-E590-4486-BF91-4C0E8A946066}" type="parTrans" cxnId="{8596F6D8-70F1-47C0-8C9F-D0012DE4C1C0}">
      <dgm:prSet/>
      <dgm:spPr/>
      <dgm:t>
        <a:bodyPr/>
        <a:lstStyle/>
        <a:p>
          <a:pPr rtl="1"/>
          <a:endParaRPr lang="fa-IR"/>
        </a:p>
      </dgm:t>
    </dgm:pt>
    <dgm:pt modelId="{DE0725B2-DBE9-4B4A-A3AC-EF6810DE1ADD}" type="sibTrans" cxnId="{8596F6D8-70F1-47C0-8C9F-D0012DE4C1C0}">
      <dgm:prSet/>
      <dgm:spPr/>
      <dgm:t>
        <a:bodyPr/>
        <a:lstStyle/>
        <a:p>
          <a:pPr rtl="1"/>
          <a:endParaRPr lang="fa-IR"/>
        </a:p>
      </dgm:t>
    </dgm:pt>
    <dgm:pt modelId="{8C8A2847-08B9-4A18-80F8-88A959D4E7DA}">
      <dgm:prSet/>
      <dgm:spPr/>
      <dgm:t>
        <a:bodyPr/>
        <a:lstStyle/>
        <a:p>
          <a:pPr rtl="0"/>
          <a:r>
            <a:rPr lang="en-US"/>
            <a:t>Choose from</a:t>
          </a:r>
          <a:endParaRPr lang="fa-IR"/>
        </a:p>
      </dgm:t>
    </dgm:pt>
    <dgm:pt modelId="{48E126B4-1619-4EA5-A57F-CD8D0AA3CF27}" type="parTrans" cxnId="{43C14A8B-3C13-4BBD-B14E-DA5A60610630}">
      <dgm:prSet/>
      <dgm:spPr/>
      <dgm:t>
        <a:bodyPr/>
        <a:lstStyle/>
        <a:p>
          <a:pPr rtl="1"/>
          <a:endParaRPr lang="fa-IR"/>
        </a:p>
      </dgm:t>
    </dgm:pt>
    <dgm:pt modelId="{DDC41C3A-AE8B-4E50-B634-7ABAEF8BAF7F}" type="sibTrans" cxnId="{43C14A8B-3C13-4BBD-B14E-DA5A60610630}">
      <dgm:prSet/>
      <dgm:spPr/>
      <dgm:t>
        <a:bodyPr/>
        <a:lstStyle/>
        <a:p>
          <a:pPr rtl="1"/>
          <a:endParaRPr lang="fa-IR"/>
        </a:p>
      </dgm:t>
    </dgm:pt>
    <dgm:pt modelId="{23FEEFB9-9D46-4DA7-975F-7E9E004375F3}">
      <dgm:prSet/>
      <dgm:spPr/>
      <dgm:t>
        <a:bodyPr/>
        <a:lstStyle/>
        <a:p>
          <a:pPr rtl="0"/>
          <a:r>
            <a:rPr lang="en-US" dirty="0">
              <a:solidFill>
                <a:schemeClr val="tx1"/>
              </a:solidFill>
            </a:rPr>
            <a:t>Unsatisfactory or undesirable alternatives</a:t>
          </a:r>
          <a:endParaRPr lang="fa-IR" dirty="0">
            <a:solidFill>
              <a:schemeClr val="tx1"/>
            </a:solidFill>
          </a:endParaRPr>
        </a:p>
      </dgm:t>
    </dgm:pt>
    <dgm:pt modelId="{C3687963-CDA8-4829-B4B9-066759A739A5}" type="parTrans" cxnId="{76777464-E73D-44AD-9C8B-E30671F921D0}">
      <dgm:prSet/>
      <dgm:spPr/>
      <dgm:t>
        <a:bodyPr/>
        <a:lstStyle/>
        <a:p>
          <a:pPr rtl="1"/>
          <a:endParaRPr lang="fa-IR"/>
        </a:p>
      </dgm:t>
    </dgm:pt>
    <dgm:pt modelId="{9F1D2C0B-71EA-4AE4-8EC6-673282BFD211}" type="sibTrans" cxnId="{76777464-E73D-44AD-9C8B-E30671F921D0}">
      <dgm:prSet/>
      <dgm:spPr/>
      <dgm:t>
        <a:bodyPr/>
        <a:lstStyle/>
        <a:p>
          <a:pPr rtl="1"/>
          <a:endParaRPr lang="fa-IR"/>
        </a:p>
      </dgm:t>
    </dgm:pt>
    <dgm:pt modelId="{FA5E9A53-C175-4FE4-8FE6-80175FDAC1A9}">
      <dgm:prSet/>
      <dgm:spPr/>
      <dgm:t>
        <a:bodyPr/>
        <a:lstStyle/>
        <a:p>
          <a:pPr rtl="0"/>
          <a:r>
            <a:rPr lang="en-US" dirty="0">
              <a:solidFill>
                <a:schemeClr val="tx1"/>
              </a:solidFill>
            </a:rPr>
            <a:t>Unsatisfactory or undesirable alternatives</a:t>
          </a:r>
          <a:endParaRPr lang="fa-IR" dirty="0">
            <a:solidFill>
              <a:schemeClr val="tx1"/>
            </a:solidFill>
          </a:endParaRPr>
        </a:p>
      </dgm:t>
    </dgm:pt>
    <dgm:pt modelId="{5F36534E-72FF-4679-8245-2451E2C858AE}" type="parTrans" cxnId="{9D0874C7-1A3E-4410-91E7-E72A1AB661FC}">
      <dgm:prSet/>
      <dgm:spPr/>
      <dgm:t>
        <a:bodyPr/>
        <a:lstStyle/>
        <a:p>
          <a:pPr rtl="1"/>
          <a:endParaRPr lang="fa-IR"/>
        </a:p>
      </dgm:t>
    </dgm:pt>
    <dgm:pt modelId="{95C38EEF-9BAE-4E2C-9368-F9BD128EFF68}" type="sibTrans" cxnId="{9D0874C7-1A3E-4410-91E7-E72A1AB661FC}">
      <dgm:prSet/>
      <dgm:spPr/>
      <dgm:t>
        <a:bodyPr/>
        <a:lstStyle/>
        <a:p>
          <a:pPr rtl="1"/>
          <a:endParaRPr lang="fa-IR"/>
        </a:p>
      </dgm:t>
    </dgm:pt>
    <dgm:pt modelId="{7BB0AA04-AC8E-4109-A8C0-CA21B7E4305F}">
      <dgm:prSet/>
      <dgm:spPr/>
      <dgm:t>
        <a:bodyPr/>
        <a:lstStyle/>
        <a:p>
          <a:pPr rtl="0"/>
          <a:r>
            <a:rPr lang="en-US" dirty="0">
              <a:solidFill>
                <a:schemeClr val="tx1"/>
              </a:solidFill>
            </a:rPr>
            <a:t>Unsatisfactory or undesirable alternatives</a:t>
          </a:r>
          <a:endParaRPr lang="fa-IR" dirty="0">
            <a:solidFill>
              <a:schemeClr val="tx1"/>
            </a:solidFill>
          </a:endParaRPr>
        </a:p>
      </dgm:t>
    </dgm:pt>
    <dgm:pt modelId="{F9182375-F106-4610-9546-1213A59F272B}" type="parTrans" cxnId="{EEE3D456-15B4-4548-83DA-07F822A231E8}">
      <dgm:prSet/>
      <dgm:spPr/>
      <dgm:t>
        <a:bodyPr/>
        <a:lstStyle/>
        <a:p>
          <a:pPr rtl="1"/>
          <a:endParaRPr lang="fa-IR"/>
        </a:p>
      </dgm:t>
    </dgm:pt>
    <dgm:pt modelId="{4E8D22F3-F236-4363-A719-DC4006ECACF0}" type="sibTrans" cxnId="{EEE3D456-15B4-4548-83DA-07F822A231E8}">
      <dgm:prSet/>
      <dgm:spPr/>
      <dgm:t>
        <a:bodyPr/>
        <a:lstStyle/>
        <a:p>
          <a:pPr rtl="1"/>
          <a:endParaRPr lang="fa-IR"/>
        </a:p>
      </dgm:t>
    </dgm:pt>
    <dgm:pt modelId="{B8081BD4-3BCA-4664-8A45-B250FF1BDBBA}">
      <dgm:prSet/>
      <dgm:spPr/>
      <dgm:t>
        <a:bodyPr/>
        <a:lstStyle/>
        <a:p>
          <a:pPr rtl="0"/>
          <a:r>
            <a:rPr lang="en-US" dirty="0">
              <a:solidFill>
                <a:schemeClr val="tx1"/>
              </a:solidFill>
            </a:rPr>
            <a:t>Unsatisfactory or undesirable alternatives</a:t>
          </a:r>
          <a:endParaRPr lang="fa-IR" dirty="0">
            <a:solidFill>
              <a:schemeClr val="tx1"/>
            </a:solidFill>
          </a:endParaRPr>
        </a:p>
      </dgm:t>
    </dgm:pt>
    <dgm:pt modelId="{9F7BE6A0-AEB8-4D7D-BA24-6B975DDADDC9}" type="parTrans" cxnId="{2B990574-0E34-4DCE-AC32-29EAF4A4933F}">
      <dgm:prSet/>
      <dgm:spPr/>
      <dgm:t>
        <a:bodyPr/>
        <a:lstStyle/>
        <a:p>
          <a:pPr rtl="1"/>
          <a:endParaRPr lang="fa-IR"/>
        </a:p>
      </dgm:t>
    </dgm:pt>
    <dgm:pt modelId="{AAF9C142-DA2A-4081-9EE4-46FFE4D0B107}" type="sibTrans" cxnId="{2B990574-0E34-4DCE-AC32-29EAF4A4933F}">
      <dgm:prSet/>
      <dgm:spPr/>
      <dgm:t>
        <a:bodyPr/>
        <a:lstStyle/>
        <a:p>
          <a:pPr rtl="1"/>
          <a:endParaRPr lang="fa-IR"/>
        </a:p>
      </dgm:t>
    </dgm:pt>
    <dgm:pt modelId="{8D51A277-B970-483F-8749-03C4F84AAA0D}" type="pres">
      <dgm:prSet presAssocID="{3E98B1BD-BBC3-4F34-A059-816A10E69F66}" presName="Name0" presStyleCnt="0">
        <dgm:presLayoutVars>
          <dgm:chPref val="1"/>
          <dgm:dir/>
          <dgm:animOne val="branch"/>
          <dgm:animLvl val="lvl"/>
          <dgm:resizeHandles val="exact"/>
        </dgm:presLayoutVars>
      </dgm:prSet>
      <dgm:spPr/>
    </dgm:pt>
    <dgm:pt modelId="{C960FCE2-0BC2-4DA6-8124-C6F06FD2917C}" type="pres">
      <dgm:prSet presAssocID="{75B959D1-F62A-421F-BF3F-4AD07BF02156}" presName="root1" presStyleCnt="0"/>
      <dgm:spPr/>
    </dgm:pt>
    <dgm:pt modelId="{A5DE5656-0694-46CC-9F00-85DE9D5074F6}" type="pres">
      <dgm:prSet presAssocID="{75B959D1-F62A-421F-BF3F-4AD07BF02156}" presName="LevelOneTextNode" presStyleLbl="node0" presStyleIdx="0" presStyleCnt="1">
        <dgm:presLayoutVars>
          <dgm:chPref val="3"/>
        </dgm:presLayoutVars>
      </dgm:prSet>
      <dgm:spPr/>
    </dgm:pt>
    <dgm:pt modelId="{6CE6E9B1-0D50-4D9E-9BCF-A8496643972D}" type="pres">
      <dgm:prSet presAssocID="{75B959D1-F62A-421F-BF3F-4AD07BF02156}" presName="level2hierChild" presStyleCnt="0"/>
      <dgm:spPr/>
    </dgm:pt>
    <dgm:pt modelId="{82AC9ABF-68FF-42ED-B41C-1D43B400449E}" type="pres">
      <dgm:prSet presAssocID="{48E126B4-1619-4EA5-A57F-CD8D0AA3CF27}" presName="conn2-1" presStyleLbl="parChTrans1D2" presStyleIdx="0" presStyleCnt="1"/>
      <dgm:spPr/>
    </dgm:pt>
    <dgm:pt modelId="{E2EEC44F-BE6D-43E6-AA46-DBD41932A71C}" type="pres">
      <dgm:prSet presAssocID="{48E126B4-1619-4EA5-A57F-CD8D0AA3CF27}" presName="connTx" presStyleLbl="parChTrans1D2" presStyleIdx="0" presStyleCnt="1"/>
      <dgm:spPr/>
    </dgm:pt>
    <dgm:pt modelId="{FF205BBC-B003-4E68-8F23-E304D0AC24C6}" type="pres">
      <dgm:prSet presAssocID="{8C8A2847-08B9-4A18-80F8-88A959D4E7DA}" presName="root2" presStyleCnt="0"/>
      <dgm:spPr/>
    </dgm:pt>
    <dgm:pt modelId="{DD270FED-0FAA-4E2D-8028-41EAF8C4F168}" type="pres">
      <dgm:prSet presAssocID="{8C8A2847-08B9-4A18-80F8-88A959D4E7DA}" presName="LevelTwoTextNode" presStyleLbl="node2" presStyleIdx="0" presStyleCnt="1">
        <dgm:presLayoutVars>
          <dgm:chPref val="3"/>
        </dgm:presLayoutVars>
      </dgm:prSet>
      <dgm:spPr/>
    </dgm:pt>
    <dgm:pt modelId="{937708BE-4977-4487-9A20-677A649DE065}" type="pres">
      <dgm:prSet presAssocID="{8C8A2847-08B9-4A18-80F8-88A959D4E7DA}" presName="level3hierChild" presStyleCnt="0"/>
      <dgm:spPr/>
    </dgm:pt>
    <dgm:pt modelId="{F24AD283-C6D6-4237-A9EA-3C8FDDA3E80A}" type="pres">
      <dgm:prSet presAssocID="{C3687963-CDA8-4829-B4B9-066759A739A5}" presName="conn2-1" presStyleLbl="parChTrans1D3" presStyleIdx="0" presStyleCnt="4"/>
      <dgm:spPr/>
    </dgm:pt>
    <dgm:pt modelId="{E6BD8017-7D31-41A6-A967-DA393A172ED1}" type="pres">
      <dgm:prSet presAssocID="{C3687963-CDA8-4829-B4B9-066759A739A5}" presName="connTx" presStyleLbl="parChTrans1D3" presStyleIdx="0" presStyleCnt="4"/>
      <dgm:spPr/>
    </dgm:pt>
    <dgm:pt modelId="{3599198A-96C9-4586-B1D7-20D63C31CB71}" type="pres">
      <dgm:prSet presAssocID="{23FEEFB9-9D46-4DA7-975F-7E9E004375F3}" presName="root2" presStyleCnt="0"/>
      <dgm:spPr/>
    </dgm:pt>
    <dgm:pt modelId="{F9354ECF-74BA-45D9-974D-7A06192377A9}" type="pres">
      <dgm:prSet presAssocID="{23FEEFB9-9D46-4DA7-975F-7E9E004375F3}" presName="LevelTwoTextNode" presStyleLbl="node3" presStyleIdx="0" presStyleCnt="4">
        <dgm:presLayoutVars>
          <dgm:chPref val="3"/>
        </dgm:presLayoutVars>
      </dgm:prSet>
      <dgm:spPr/>
    </dgm:pt>
    <dgm:pt modelId="{659033E4-CF9B-4B06-98F5-3346870DB43B}" type="pres">
      <dgm:prSet presAssocID="{23FEEFB9-9D46-4DA7-975F-7E9E004375F3}" presName="level3hierChild" presStyleCnt="0"/>
      <dgm:spPr/>
    </dgm:pt>
    <dgm:pt modelId="{D6B63879-CB6F-4F74-8F73-B4B0937638A5}" type="pres">
      <dgm:prSet presAssocID="{5F36534E-72FF-4679-8245-2451E2C858AE}" presName="conn2-1" presStyleLbl="parChTrans1D3" presStyleIdx="1" presStyleCnt="4"/>
      <dgm:spPr/>
    </dgm:pt>
    <dgm:pt modelId="{0AD03227-A088-4763-A866-4BA9785208B7}" type="pres">
      <dgm:prSet presAssocID="{5F36534E-72FF-4679-8245-2451E2C858AE}" presName="connTx" presStyleLbl="parChTrans1D3" presStyleIdx="1" presStyleCnt="4"/>
      <dgm:spPr/>
    </dgm:pt>
    <dgm:pt modelId="{07975070-5CF3-4129-A05F-1AA6029487DF}" type="pres">
      <dgm:prSet presAssocID="{FA5E9A53-C175-4FE4-8FE6-80175FDAC1A9}" presName="root2" presStyleCnt="0"/>
      <dgm:spPr/>
    </dgm:pt>
    <dgm:pt modelId="{6A8C4AC5-51B2-4287-B4A5-7DCA7C168DD1}" type="pres">
      <dgm:prSet presAssocID="{FA5E9A53-C175-4FE4-8FE6-80175FDAC1A9}" presName="LevelTwoTextNode" presStyleLbl="node3" presStyleIdx="1" presStyleCnt="4">
        <dgm:presLayoutVars>
          <dgm:chPref val="3"/>
        </dgm:presLayoutVars>
      </dgm:prSet>
      <dgm:spPr/>
    </dgm:pt>
    <dgm:pt modelId="{087E9259-CD70-4819-B2DE-CFC2EBDFE810}" type="pres">
      <dgm:prSet presAssocID="{FA5E9A53-C175-4FE4-8FE6-80175FDAC1A9}" presName="level3hierChild" presStyleCnt="0"/>
      <dgm:spPr/>
    </dgm:pt>
    <dgm:pt modelId="{74ED1EEA-00AC-4206-BF51-792517EDE59B}" type="pres">
      <dgm:prSet presAssocID="{F9182375-F106-4610-9546-1213A59F272B}" presName="conn2-1" presStyleLbl="parChTrans1D3" presStyleIdx="2" presStyleCnt="4"/>
      <dgm:spPr/>
    </dgm:pt>
    <dgm:pt modelId="{1477CF17-E7C3-44CD-A8D5-888822EF94C7}" type="pres">
      <dgm:prSet presAssocID="{F9182375-F106-4610-9546-1213A59F272B}" presName="connTx" presStyleLbl="parChTrans1D3" presStyleIdx="2" presStyleCnt="4"/>
      <dgm:spPr/>
    </dgm:pt>
    <dgm:pt modelId="{C8A8773C-1109-4995-982F-29C823506915}" type="pres">
      <dgm:prSet presAssocID="{7BB0AA04-AC8E-4109-A8C0-CA21B7E4305F}" presName="root2" presStyleCnt="0"/>
      <dgm:spPr/>
    </dgm:pt>
    <dgm:pt modelId="{188759CC-26BC-4437-9649-FA82B9511025}" type="pres">
      <dgm:prSet presAssocID="{7BB0AA04-AC8E-4109-A8C0-CA21B7E4305F}" presName="LevelTwoTextNode" presStyleLbl="node3" presStyleIdx="2" presStyleCnt="4">
        <dgm:presLayoutVars>
          <dgm:chPref val="3"/>
        </dgm:presLayoutVars>
      </dgm:prSet>
      <dgm:spPr/>
    </dgm:pt>
    <dgm:pt modelId="{ED55BE98-F224-45E3-BBE5-D413737DECED}" type="pres">
      <dgm:prSet presAssocID="{7BB0AA04-AC8E-4109-A8C0-CA21B7E4305F}" presName="level3hierChild" presStyleCnt="0"/>
      <dgm:spPr/>
    </dgm:pt>
    <dgm:pt modelId="{4D3F2B33-40D9-4B29-AC6D-4A1023D2901E}" type="pres">
      <dgm:prSet presAssocID="{9F7BE6A0-AEB8-4D7D-BA24-6B975DDADDC9}" presName="conn2-1" presStyleLbl="parChTrans1D3" presStyleIdx="3" presStyleCnt="4"/>
      <dgm:spPr/>
    </dgm:pt>
    <dgm:pt modelId="{6A561E23-E829-47C2-9770-41367BE7BDAC}" type="pres">
      <dgm:prSet presAssocID="{9F7BE6A0-AEB8-4D7D-BA24-6B975DDADDC9}" presName="connTx" presStyleLbl="parChTrans1D3" presStyleIdx="3" presStyleCnt="4"/>
      <dgm:spPr/>
    </dgm:pt>
    <dgm:pt modelId="{551D5907-AE06-45A1-8274-6AD3045B976C}" type="pres">
      <dgm:prSet presAssocID="{B8081BD4-3BCA-4664-8A45-B250FF1BDBBA}" presName="root2" presStyleCnt="0"/>
      <dgm:spPr/>
    </dgm:pt>
    <dgm:pt modelId="{AA0D2C95-24CC-41F4-A695-7EA7997E6C02}" type="pres">
      <dgm:prSet presAssocID="{B8081BD4-3BCA-4664-8A45-B250FF1BDBBA}" presName="LevelTwoTextNode" presStyleLbl="node3" presStyleIdx="3" presStyleCnt="4">
        <dgm:presLayoutVars>
          <dgm:chPref val="3"/>
        </dgm:presLayoutVars>
      </dgm:prSet>
      <dgm:spPr/>
    </dgm:pt>
    <dgm:pt modelId="{B2118000-F1A7-44BC-A670-ADD7EF256DFB}" type="pres">
      <dgm:prSet presAssocID="{B8081BD4-3BCA-4664-8A45-B250FF1BDBBA}" presName="level3hierChild" presStyleCnt="0"/>
      <dgm:spPr/>
    </dgm:pt>
  </dgm:ptLst>
  <dgm:cxnLst>
    <dgm:cxn modelId="{2ED3E000-08F2-4BE9-8070-7EFF7C99512B}" type="presOf" srcId="{F9182375-F106-4610-9546-1213A59F272B}" destId="{74ED1EEA-00AC-4206-BF51-792517EDE59B}" srcOrd="0" destOrd="0" presId="urn:microsoft.com/office/officeart/2008/layout/HorizontalMultiLevelHierarchy"/>
    <dgm:cxn modelId="{B4657E05-20C0-4196-892C-2A53989A0B16}" type="presOf" srcId="{F9182375-F106-4610-9546-1213A59F272B}" destId="{1477CF17-E7C3-44CD-A8D5-888822EF94C7}" srcOrd="1" destOrd="0" presId="urn:microsoft.com/office/officeart/2008/layout/HorizontalMultiLevelHierarchy"/>
    <dgm:cxn modelId="{829E0D25-5B6E-4D00-AA9A-26F522429EFB}" type="presOf" srcId="{23FEEFB9-9D46-4DA7-975F-7E9E004375F3}" destId="{F9354ECF-74BA-45D9-974D-7A06192377A9}" srcOrd="0" destOrd="0" presId="urn:microsoft.com/office/officeart/2008/layout/HorizontalMultiLevelHierarchy"/>
    <dgm:cxn modelId="{20838027-FB50-41FC-8912-EEC5E4BA998E}" type="presOf" srcId="{8C8A2847-08B9-4A18-80F8-88A959D4E7DA}" destId="{DD270FED-0FAA-4E2D-8028-41EAF8C4F168}" srcOrd="0" destOrd="0" presId="urn:microsoft.com/office/officeart/2008/layout/HorizontalMultiLevelHierarchy"/>
    <dgm:cxn modelId="{6A0E7A39-A928-462B-8603-983389C9954A}" type="presOf" srcId="{C3687963-CDA8-4829-B4B9-066759A739A5}" destId="{F24AD283-C6D6-4237-A9EA-3C8FDDA3E80A}" srcOrd="0" destOrd="0" presId="urn:microsoft.com/office/officeart/2008/layout/HorizontalMultiLevelHierarchy"/>
    <dgm:cxn modelId="{04A8D53D-F63C-4C4F-BEF8-9ADFEC6AE981}" type="presOf" srcId="{B8081BD4-3BCA-4664-8A45-B250FF1BDBBA}" destId="{AA0D2C95-24CC-41F4-A695-7EA7997E6C02}" srcOrd="0" destOrd="0" presId="urn:microsoft.com/office/officeart/2008/layout/HorizontalMultiLevelHierarchy"/>
    <dgm:cxn modelId="{76777464-E73D-44AD-9C8B-E30671F921D0}" srcId="{8C8A2847-08B9-4A18-80F8-88A959D4E7DA}" destId="{23FEEFB9-9D46-4DA7-975F-7E9E004375F3}" srcOrd="0" destOrd="0" parTransId="{C3687963-CDA8-4829-B4B9-066759A739A5}" sibTransId="{9F1D2C0B-71EA-4AE4-8EC6-673282BFD211}"/>
    <dgm:cxn modelId="{2B990574-0E34-4DCE-AC32-29EAF4A4933F}" srcId="{8C8A2847-08B9-4A18-80F8-88A959D4E7DA}" destId="{B8081BD4-3BCA-4664-8A45-B250FF1BDBBA}" srcOrd="3" destOrd="0" parTransId="{9F7BE6A0-AEB8-4D7D-BA24-6B975DDADDC9}" sibTransId="{AAF9C142-DA2A-4081-9EE4-46FFE4D0B107}"/>
    <dgm:cxn modelId="{4940B476-125A-418D-A9AD-36C115294AC5}" type="presOf" srcId="{3E98B1BD-BBC3-4F34-A059-816A10E69F66}" destId="{8D51A277-B970-483F-8749-03C4F84AAA0D}" srcOrd="0" destOrd="0" presId="urn:microsoft.com/office/officeart/2008/layout/HorizontalMultiLevelHierarchy"/>
    <dgm:cxn modelId="{EEE3D456-15B4-4548-83DA-07F822A231E8}" srcId="{8C8A2847-08B9-4A18-80F8-88A959D4E7DA}" destId="{7BB0AA04-AC8E-4109-A8C0-CA21B7E4305F}" srcOrd="2" destOrd="0" parTransId="{F9182375-F106-4610-9546-1213A59F272B}" sibTransId="{4E8D22F3-F236-4363-A719-DC4006ECACF0}"/>
    <dgm:cxn modelId="{0BE40C57-67E6-40C8-AEE4-D7B485BDA36F}" type="presOf" srcId="{7BB0AA04-AC8E-4109-A8C0-CA21B7E4305F}" destId="{188759CC-26BC-4437-9649-FA82B9511025}" srcOrd="0" destOrd="0" presId="urn:microsoft.com/office/officeart/2008/layout/HorizontalMultiLevelHierarchy"/>
    <dgm:cxn modelId="{F69F4777-5135-4962-89B5-93E28EC96655}" type="presOf" srcId="{9F7BE6A0-AEB8-4D7D-BA24-6B975DDADDC9}" destId="{4D3F2B33-40D9-4B29-AC6D-4A1023D2901E}" srcOrd="0" destOrd="0" presId="urn:microsoft.com/office/officeart/2008/layout/HorizontalMultiLevelHierarchy"/>
    <dgm:cxn modelId="{C8547787-C3A5-42D3-B834-1F75EBDA3564}" type="presOf" srcId="{FA5E9A53-C175-4FE4-8FE6-80175FDAC1A9}" destId="{6A8C4AC5-51B2-4287-B4A5-7DCA7C168DD1}" srcOrd="0" destOrd="0" presId="urn:microsoft.com/office/officeart/2008/layout/HorizontalMultiLevelHierarchy"/>
    <dgm:cxn modelId="{43C14A8B-3C13-4BBD-B14E-DA5A60610630}" srcId="{75B959D1-F62A-421F-BF3F-4AD07BF02156}" destId="{8C8A2847-08B9-4A18-80F8-88A959D4E7DA}" srcOrd="0" destOrd="0" parTransId="{48E126B4-1619-4EA5-A57F-CD8D0AA3CF27}" sibTransId="{DDC41C3A-AE8B-4E50-B634-7ABAEF8BAF7F}"/>
    <dgm:cxn modelId="{AB517B8B-47C7-4D3F-B090-C906D728A485}" type="presOf" srcId="{48E126B4-1619-4EA5-A57F-CD8D0AA3CF27}" destId="{E2EEC44F-BE6D-43E6-AA46-DBD41932A71C}" srcOrd="1" destOrd="0" presId="urn:microsoft.com/office/officeart/2008/layout/HorizontalMultiLevelHierarchy"/>
    <dgm:cxn modelId="{15DC038E-66FA-4B79-8DE7-6885383F74A4}" type="presOf" srcId="{9F7BE6A0-AEB8-4D7D-BA24-6B975DDADDC9}" destId="{6A561E23-E829-47C2-9770-41367BE7BDAC}" srcOrd="1" destOrd="0" presId="urn:microsoft.com/office/officeart/2008/layout/HorizontalMultiLevelHierarchy"/>
    <dgm:cxn modelId="{29EDBD8F-8871-42E3-84F3-69096D876F09}" type="presOf" srcId="{5F36534E-72FF-4679-8245-2451E2C858AE}" destId="{0AD03227-A088-4763-A866-4BA9785208B7}" srcOrd="1" destOrd="0" presId="urn:microsoft.com/office/officeart/2008/layout/HorizontalMultiLevelHierarchy"/>
    <dgm:cxn modelId="{8329F2AC-86AF-4246-B1C0-24B9C768FF8A}" type="presOf" srcId="{C3687963-CDA8-4829-B4B9-066759A739A5}" destId="{E6BD8017-7D31-41A6-A967-DA393A172ED1}" srcOrd="1" destOrd="0" presId="urn:microsoft.com/office/officeart/2008/layout/HorizontalMultiLevelHierarchy"/>
    <dgm:cxn modelId="{7473AAB9-9F58-4E98-9369-49E722C70484}" type="presOf" srcId="{5F36534E-72FF-4679-8245-2451E2C858AE}" destId="{D6B63879-CB6F-4F74-8F73-B4B0937638A5}" srcOrd="0" destOrd="0" presId="urn:microsoft.com/office/officeart/2008/layout/HorizontalMultiLevelHierarchy"/>
    <dgm:cxn modelId="{9D0874C7-1A3E-4410-91E7-E72A1AB661FC}" srcId="{8C8A2847-08B9-4A18-80F8-88A959D4E7DA}" destId="{FA5E9A53-C175-4FE4-8FE6-80175FDAC1A9}" srcOrd="1" destOrd="0" parTransId="{5F36534E-72FF-4679-8245-2451E2C858AE}" sibTransId="{95C38EEF-9BAE-4E2C-9368-F9BD128EFF68}"/>
    <dgm:cxn modelId="{8596F6D8-70F1-47C0-8C9F-D0012DE4C1C0}" srcId="{3E98B1BD-BBC3-4F34-A059-816A10E69F66}" destId="{75B959D1-F62A-421F-BF3F-4AD07BF02156}" srcOrd="0" destOrd="0" parTransId="{A2199258-E590-4486-BF91-4C0E8A946066}" sibTransId="{DE0725B2-DBE9-4B4A-A3AC-EF6810DE1ADD}"/>
    <dgm:cxn modelId="{6371EFDE-1C97-40EA-9F0C-7BE271CC0C65}" type="presOf" srcId="{75B959D1-F62A-421F-BF3F-4AD07BF02156}" destId="{A5DE5656-0694-46CC-9F00-85DE9D5074F6}" srcOrd="0" destOrd="0" presId="urn:microsoft.com/office/officeart/2008/layout/HorizontalMultiLevelHierarchy"/>
    <dgm:cxn modelId="{8C4E2DF3-67FA-4589-950F-D94AB63C0187}" type="presOf" srcId="{48E126B4-1619-4EA5-A57F-CD8D0AA3CF27}" destId="{82AC9ABF-68FF-42ED-B41C-1D43B400449E}" srcOrd="0" destOrd="0" presId="urn:microsoft.com/office/officeart/2008/layout/HorizontalMultiLevelHierarchy"/>
    <dgm:cxn modelId="{E6E6D5E1-BC22-4D7E-8C0A-BE5BC51BFD53}" type="presParOf" srcId="{8D51A277-B970-483F-8749-03C4F84AAA0D}" destId="{C960FCE2-0BC2-4DA6-8124-C6F06FD2917C}" srcOrd="0" destOrd="0" presId="urn:microsoft.com/office/officeart/2008/layout/HorizontalMultiLevelHierarchy"/>
    <dgm:cxn modelId="{D64594E9-FAB6-460B-A6DE-5E2F921EB186}" type="presParOf" srcId="{C960FCE2-0BC2-4DA6-8124-C6F06FD2917C}" destId="{A5DE5656-0694-46CC-9F00-85DE9D5074F6}" srcOrd="0" destOrd="0" presId="urn:microsoft.com/office/officeart/2008/layout/HorizontalMultiLevelHierarchy"/>
    <dgm:cxn modelId="{44A14543-B21B-4DA2-8A8C-FD30D7276D69}" type="presParOf" srcId="{C960FCE2-0BC2-4DA6-8124-C6F06FD2917C}" destId="{6CE6E9B1-0D50-4D9E-9BCF-A8496643972D}" srcOrd="1" destOrd="0" presId="urn:microsoft.com/office/officeart/2008/layout/HorizontalMultiLevelHierarchy"/>
    <dgm:cxn modelId="{B66DCB22-E836-48DB-AA02-D8F48D7516A3}" type="presParOf" srcId="{6CE6E9B1-0D50-4D9E-9BCF-A8496643972D}" destId="{82AC9ABF-68FF-42ED-B41C-1D43B400449E}" srcOrd="0" destOrd="0" presId="urn:microsoft.com/office/officeart/2008/layout/HorizontalMultiLevelHierarchy"/>
    <dgm:cxn modelId="{34F634C3-0C67-4E6C-89D2-1A45D8DF09A6}" type="presParOf" srcId="{82AC9ABF-68FF-42ED-B41C-1D43B400449E}" destId="{E2EEC44F-BE6D-43E6-AA46-DBD41932A71C}" srcOrd="0" destOrd="0" presId="urn:microsoft.com/office/officeart/2008/layout/HorizontalMultiLevelHierarchy"/>
    <dgm:cxn modelId="{E27E2FC8-07A8-4485-AF98-A50F182A5E9C}" type="presParOf" srcId="{6CE6E9B1-0D50-4D9E-9BCF-A8496643972D}" destId="{FF205BBC-B003-4E68-8F23-E304D0AC24C6}" srcOrd="1" destOrd="0" presId="urn:microsoft.com/office/officeart/2008/layout/HorizontalMultiLevelHierarchy"/>
    <dgm:cxn modelId="{6F8DA349-EAC5-4B21-B83B-00BDB6F0C496}" type="presParOf" srcId="{FF205BBC-B003-4E68-8F23-E304D0AC24C6}" destId="{DD270FED-0FAA-4E2D-8028-41EAF8C4F168}" srcOrd="0" destOrd="0" presId="urn:microsoft.com/office/officeart/2008/layout/HorizontalMultiLevelHierarchy"/>
    <dgm:cxn modelId="{E2566FFA-69A4-4714-8DC7-9E76D5FBFE56}" type="presParOf" srcId="{FF205BBC-B003-4E68-8F23-E304D0AC24C6}" destId="{937708BE-4977-4487-9A20-677A649DE065}" srcOrd="1" destOrd="0" presId="urn:microsoft.com/office/officeart/2008/layout/HorizontalMultiLevelHierarchy"/>
    <dgm:cxn modelId="{669D4558-22DF-4030-94EC-20388510DC29}" type="presParOf" srcId="{937708BE-4977-4487-9A20-677A649DE065}" destId="{F24AD283-C6D6-4237-A9EA-3C8FDDA3E80A}" srcOrd="0" destOrd="0" presId="urn:microsoft.com/office/officeart/2008/layout/HorizontalMultiLevelHierarchy"/>
    <dgm:cxn modelId="{A3076448-F723-496A-B6DA-994E6519B923}" type="presParOf" srcId="{F24AD283-C6D6-4237-A9EA-3C8FDDA3E80A}" destId="{E6BD8017-7D31-41A6-A967-DA393A172ED1}" srcOrd="0" destOrd="0" presId="urn:microsoft.com/office/officeart/2008/layout/HorizontalMultiLevelHierarchy"/>
    <dgm:cxn modelId="{9138BB93-EAA4-4B9C-B85E-322E136E98C6}" type="presParOf" srcId="{937708BE-4977-4487-9A20-677A649DE065}" destId="{3599198A-96C9-4586-B1D7-20D63C31CB71}" srcOrd="1" destOrd="0" presId="urn:microsoft.com/office/officeart/2008/layout/HorizontalMultiLevelHierarchy"/>
    <dgm:cxn modelId="{BF1F7238-27CB-4FED-810A-852070C08DC5}" type="presParOf" srcId="{3599198A-96C9-4586-B1D7-20D63C31CB71}" destId="{F9354ECF-74BA-45D9-974D-7A06192377A9}" srcOrd="0" destOrd="0" presId="urn:microsoft.com/office/officeart/2008/layout/HorizontalMultiLevelHierarchy"/>
    <dgm:cxn modelId="{3981FE78-B262-4913-B084-D75D66626447}" type="presParOf" srcId="{3599198A-96C9-4586-B1D7-20D63C31CB71}" destId="{659033E4-CF9B-4B06-98F5-3346870DB43B}" srcOrd="1" destOrd="0" presId="urn:microsoft.com/office/officeart/2008/layout/HorizontalMultiLevelHierarchy"/>
    <dgm:cxn modelId="{2791265D-C21B-4570-A162-F0A1742DE444}" type="presParOf" srcId="{937708BE-4977-4487-9A20-677A649DE065}" destId="{D6B63879-CB6F-4F74-8F73-B4B0937638A5}" srcOrd="2" destOrd="0" presId="urn:microsoft.com/office/officeart/2008/layout/HorizontalMultiLevelHierarchy"/>
    <dgm:cxn modelId="{E763DB02-668C-4B37-AD68-9FA6363D8104}" type="presParOf" srcId="{D6B63879-CB6F-4F74-8F73-B4B0937638A5}" destId="{0AD03227-A088-4763-A866-4BA9785208B7}" srcOrd="0" destOrd="0" presId="urn:microsoft.com/office/officeart/2008/layout/HorizontalMultiLevelHierarchy"/>
    <dgm:cxn modelId="{546825E6-6A67-43D1-B891-D1CC6DCCF4AD}" type="presParOf" srcId="{937708BE-4977-4487-9A20-677A649DE065}" destId="{07975070-5CF3-4129-A05F-1AA6029487DF}" srcOrd="3" destOrd="0" presId="urn:microsoft.com/office/officeart/2008/layout/HorizontalMultiLevelHierarchy"/>
    <dgm:cxn modelId="{7DC397DC-C688-4133-8AB7-73A2810031F8}" type="presParOf" srcId="{07975070-5CF3-4129-A05F-1AA6029487DF}" destId="{6A8C4AC5-51B2-4287-B4A5-7DCA7C168DD1}" srcOrd="0" destOrd="0" presId="urn:microsoft.com/office/officeart/2008/layout/HorizontalMultiLevelHierarchy"/>
    <dgm:cxn modelId="{D3336E37-8584-463F-B392-93F413D28550}" type="presParOf" srcId="{07975070-5CF3-4129-A05F-1AA6029487DF}" destId="{087E9259-CD70-4819-B2DE-CFC2EBDFE810}" srcOrd="1" destOrd="0" presId="urn:microsoft.com/office/officeart/2008/layout/HorizontalMultiLevelHierarchy"/>
    <dgm:cxn modelId="{55DB2759-8897-4C1E-948D-24B5FBE09B70}" type="presParOf" srcId="{937708BE-4977-4487-9A20-677A649DE065}" destId="{74ED1EEA-00AC-4206-BF51-792517EDE59B}" srcOrd="4" destOrd="0" presId="urn:microsoft.com/office/officeart/2008/layout/HorizontalMultiLevelHierarchy"/>
    <dgm:cxn modelId="{60A77BD9-DA15-4357-BC74-65CF0C40FDA8}" type="presParOf" srcId="{74ED1EEA-00AC-4206-BF51-792517EDE59B}" destId="{1477CF17-E7C3-44CD-A8D5-888822EF94C7}" srcOrd="0" destOrd="0" presId="urn:microsoft.com/office/officeart/2008/layout/HorizontalMultiLevelHierarchy"/>
    <dgm:cxn modelId="{F0CDFFCA-193B-43D2-9116-968E20D19057}" type="presParOf" srcId="{937708BE-4977-4487-9A20-677A649DE065}" destId="{C8A8773C-1109-4995-982F-29C823506915}" srcOrd="5" destOrd="0" presId="urn:microsoft.com/office/officeart/2008/layout/HorizontalMultiLevelHierarchy"/>
    <dgm:cxn modelId="{574093D5-C302-4182-9324-E8A0B05D4CC3}" type="presParOf" srcId="{C8A8773C-1109-4995-982F-29C823506915}" destId="{188759CC-26BC-4437-9649-FA82B9511025}" srcOrd="0" destOrd="0" presId="urn:microsoft.com/office/officeart/2008/layout/HorizontalMultiLevelHierarchy"/>
    <dgm:cxn modelId="{B61C1C21-5E31-476C-A992-B4FF046A82CF}" type="presParOf" srcId="{C8A8773C-1109-4995-982F-29C823506915}" destId="{ED55BE98-F224-45E3-BBE5-D413737DECED}" srcOrd="1" destOrd="0" presId="urn:microsoft.com/office/officeart/2008/layout/HorizontalMultiLevelHierarchy"/>
    <dgm:cxn modelId="{922CBF11-6A65-467E-BAC8-685C43D91DA2}" type="presParOf" srcId="{937708BE-4977-4487-9A20-677A649DE065}" destId="{4D3F2B33-40D9-4B29-AC6D-4A1023D2901E}" srcOrd="6" destOrd="0" presId="urn:microsoft.com/office/officeart/2008/layout/HorizontalMultiLevelHierarchy"/>
    <dgm:cxn modelId="{E6608707-1616-4137-99CE-D84F46D01F31}" type="presParOf" srcId="{4D3F2B33-40D9-4B29-AC6D-4A1023D2901E}" destId="{6A561E23-E829-47C2-9770-41367BE7BDAC}" srcOrd="0" destOrd="0" presId="urn:microsoft.com/office/officeart/2008/layout/HorizontalMultiLevelHierarchy"/>
    <dgm:cxn modelId="{F3BB1F1E-5086-4395-B328-9D03FBD8F98A}" type="presParOf" srcId="{937708BE-4977-4487-9A20-677A649DE065}" destId="{551D5907-AE06-45A1-8274-6AD3045B976C}" srcOrd="7" destOrd="0" presId="urn:microsoft.com/office/officeart/2008/layout/HorizontalMultiLevelHierarchy"/>
    <dgm:cxn modelId="{DF80662A-29F3-4AD1-ACD1-49508308DDE2}" type="presParOf" srcId="{551D5907-AE06-45A1-8274-6AD3045B976C}" destId="{AA0D2C95-24CC-41F4-A695-7EA7997E6C02}" srcOrd="0" destOrd="0" presId="urn:microsoft.com/office/officeart/2008/layout/HorizontalMultiLevelHierarchy"/>
    <dgm:cxn modelId="{86A567F6-C223-47BD-84FA-FA18F08C587B}" type="presParOf" srcId="{551D5907-AE06-45A1-8274-6AD3045B976C}" destId="{B2118000-F1A7-44BC-A670-ADD7EF256DFB}"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69202EA-3449-4011-BC16-0C2611085D69}"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pPr rtl="1"/>
          <a:endParaRPr lang="fa-IR"/>
        </a:p>
      </dgm:t>
    </dgm:pt>
    <dgm:pt modelId="{773A37BC-EA00-415D-95C0-F4D50B8E8741}">
      <dgm:prSet/>
      <dgm:spPr>
        <a:solidFill>
          <a:schemeClr val="accent3">
            <a:lumMod val="50000"/>
          </a:schemeClr>
        </a:solidFill>
        <a:ln w="28575"/>
      </dgm:spPr>
      <dgm:t>
        <a:bodyPr/>
        <a:lstStyle/>
        <a:p>
          <a:pPr rtl="0"/>
          <a:r>
            <a:rPr lang="en-US"/>
            <a:t>A conflict of interest</a:t>
          </a:r>
          <a:endParaRPr lang="fa-IR"/>
        </a:p>
      </dgm:t>
    </dgm:pt>
    <dgm:pt modelId="{961A70DA-AEA8-47CF-A01E-FD4B887365AC}" type="parTrans" cxnId="{725164E4-54B0-480A-A0D1-FC41ED1707B9}">
      <dgm:prSet/>
      <dgm:spPr/>
      <dgm:t>
        <a:bodyPr/>
        <a:lstStyle/>
        <a:p>
          <a:pPr rtl="1"/>
          <a:endParaRPr lang="fa-IR"/>
        </a:p>
      </dgm:t>
    </dgm:pt>
    <dgm:pt modelId="{C1705574-35D3-40B6-8A6E-E42F382E3D2F}" type="sibTrans" cxnId="{725164E4-54B0-480A-A0D1-FC41ED1707B9}">
      <dgm:prSet/>
      <dgm:spPr/>
      <dgm:t>
        <a:bodyPr/>
        <a:lstStyle/>
        <a:p>
          <a:pPr rtl="1"/>
          <a:endParaRPr lang="fa-IR"/>
        </a:p>
      </dgm:t>
    </dgm:pt>
    <dgm:pt modelId="{4F9C7A1A-DDED-46CD-AC45-79D10BB3F3A1}">
      <dgm:prSet/>
      <dgm:spPr>
        <a:solidFill>
          <a:schemeClr val="accent3">
            <a:lumMod val="50000"/>
          </a:schemeClr>
        </a:solidFill>
        <a:ln w="28575"/>
      </dgm:spPr>
      <dgm:t>
        <a:bodyPr/>
        <a:lstStyle/>
        <a:p>
          <a:pPr rtl="0"/>
          <a:r>
            <a:rPr lang="en-US" dirty="0"/>
            <a:t>Primary interest</a:t>
          </a:r>
        </a:p>
        <a:p>
          <a:pPr rtl="0"/>
          <a:r>
            <a:rPr lang="en-US" dirty="0"/>
            <a:t> (e.g. patient care, research and education)</a:t>
          </a:r>
          <a:endParaRPr lang="fa-IR" dirty="0"/>
        </a:p>
      </dgm:t>
    </dgm:pt>
    <dgm:pt modelId="{BD479829-F884-4024-A190-D7AF365976DC}" type="parTrans" cxnId="{A42F2937-3D14-47B8-90AD-5C8953CCF2E7}">
      <dgm:prSet/>
      <dgm:spPr>
        <a:solidFill>
          <a:schemeClr val="accent3">
            <a:lumMod val="50000"/>
          </a:schemeClr>
        </a:solidFill>
        <a:ln w="28575"/>
      </dgm:spPr>
      <dgm:t>
        <a:bodyPr/>
        <a:lstStyle/>
        <a:p>
          <a:pPr rtl="1"/>
          <a:endParaRPr lang="fa-IR"/>
        </a:p>
      </dgm:t>
    </dgm:pt>
    <dgm:pt modelId="{A70B8A3E-C7B4-47D1-B37D-03FD82CABCB9}" type="sibTrans" cxnId="{A42F2937-3D14-47B8-90AD-5C8953CCF2E7}">
      <dgm:prSet/>
      <dgm:spPr/>
      <dgm:t>
        <a:bodyPr/>
        <a:lstStyle/>
        <a:p>
          <a:pPr rtl="1"/>
          <a:endParaRPr lang="fa-IR"/>
        </a:p>
      </dgm:t>
    </dgm:pt>
    <dgm:pt modelId="{F45E3AAC-8CE6-486A-818E-44A898617C5B}">
      <dgm:prSet/>
      <dgm:spPr>
        <a:solidFill>
          <a:schemeClr val="accent3">
            <a:lumMod val="50000"/>
          </a:schemeClr>
        </a:solidFill>
        <a:ln w="28575"/>
      </dgm:spPr>
      <dgm:t>
        <a:bodyPr/>
        <a:lstStyle/>
        <a:p>
          <a:pPr rtl="0"/>
          <a:r>
            <a:rPr lang="en-US" dirty="0"/>
            <a:t>Secondary interest (financial gain, personal prestige, academic promotion etc.)</a:t>
          </a:r>
          <a:endParaRPr lang="fa-IR" dirty="0"/>
        </a:p>
      </dgm:t>
    </dgm:pt>
    <dgm:pt modelId="{E97E25FB-431E-40A8-BDD9-A6324FCB414F}" type="parTrans" cxnId="{C2474C39-F516-4073-AC69-8FF09BD7003E}">
      <dgm:prSet/>
      <dgm:spPr>
        <a:solidFill>
          <a:schemeClr val="accent3">
            <a:lumMod val="50000"/>
          </a:schemeClr>
        </a:solidFill>
        <a:ln w="28575"/>
      </dgm:spPr>
      <dgm:t>
        <a:bodyPr/>
        <a:lstStyle/>
        <a:p>
          <a:pPr rtl="1"/>
          <a:endParaRPr lang="fa-IR"/>
        </a:p>
      </dgm:t>
    </dgm:pt>
    <dgm:pt modelId="{E8D777B0-24F1-4452-A6F8-98BFD6D8EBD7}" type="sibTrans" cxnId="{C2474C39-F516-4073-AC69-8FF09BD7003E}">
      <dgm:prSet/>
      <dgm:spPr/>
      <dgm:t>
        <a:bodyPr/>
        <a:lstStyle/>
        <a:p>
          <a:pPr rtl="1"/>
          <a:endParaRPr lang="fa-IR"/>
        </a:p>
      </dgm:t>
    </dgm:pt>
    <dgm:pt modelId="{93FE437B-0421-402C-8350-E156E8AB1C13}" type="pres">
      <dgm:prSet presAssocID="{269202EA-3449-4011-BC16-0C2611085D69}" presName="diagram" presStyleCnt="0">
        <dgm:presLayoutVars>
          <dgm:chPref val="1"/>
          <dgm:dir/>
          <dgm:animOne val="branch"/>
          <dgm:animLvl val="lvl"/>
          <dgm:resizeHandles val="exact"/>
        </dgm:presLayoutVars>
      </dgm:prSet>
      <dgm:spPr/>
    </dgm:pt>
    <dgm:pt modelId="{3A5EFAEC-FE49-49B1-B204-3B395E0FFBC4}" type="pres">
      <dgm:prSet presAssocID="{773A37BC-EA00-415D-95C0-F4D50B8E8741}" presName="root1" presStyleCnt="0"/>
      <dgm:spPr/>
    </dgm:pt>
    <dgm:pt modelId="{B34F1DDE-80DE-46C1-AE72-184C5984BA01}" type="pres">
      <dgm:prSet presAssocID="{773A37BC-EA00-415D-95C0-F4D50B8E8741}" presName="LevelOneTextNode" presStyleLbl="node0" presStyleIdx="0" presStyleCnt="1">
        <dgm:presLayoutVars>
          <dgm:chPref val="3"/>
        </dgm:presLayoutVars>
      </dgm:prSet>
      <dgm:spPr/>
    </dgm:pt>
    <dgm:pt modelId="{6C53414C-A18D-4823-A1C7-8E3FA93DF36C}" type="pres">
      <dgm:prSet presAssocID="{773A37BC-EA00-415D-95C0-F4D50B8E8741}" presName="level2hierChild" presStyleCnt="0"/>
      <dgm:spPr/>
    </dgm:pt>
    <dgm:pt modelId="{B8F5CBC1-8EED-4B59-88DF-3D1C9C3E27F5}" type="pres">
      <dgm:prSet presAssocID="{BD479829-F884-4024-A190-D7AF365976DC}" presName="conn2-1" presStyleLbl="parChTrans1D2" presStyleIdx="0" presStyleCnt="2"/>
      <dgm:spPr/>
    </dgm:pt>
    <dgm:pt modelId="{A6A3F5F5-D1D1-4E7B-97AE-5442D4CE645E}" type="pres">
      <dgm:prSet presAssocID="{BD479829-F884-4024-A190-D7AF365976DC}" presName="connTx" presStyleLbl="parChTrans1D2" presStyleIdx="0" presStyleCnt="2"/>
      <dgm:spPr/>
    </dgm:pt>
    <dgm:pt modelId="{5F3FB3F0-113F-45A5-B685-18B969E65941}" type="pres">
      <dgm:prSet presAssocID="{4F9C7A1A-DDED-46CD-AC45-79D10BB3F3A1}" presName="root2" presStyleCnt="0"/>
      <dgm:spPr/>
    </dgm:pt>
    <dgm:pt modelId="{39DEE478-2781-4532-ACA5-DD5B5BA3A404}" type="pres">
      <dgm:prSet presAssocID="{4F9C7A1A-DDED-46CD-AC45-79D10BB3F3A1}" presName="LevelTwoTextNode" presStyleLbl="node2" presStyleIdx="0" presStyleCnt="2">
        <dgm:presLayoutVars>
          <dgm:chPref val="3"/>
        </dgm:presLayoutVars>
      </dgm:prSet>
      <dgm:spPr/>
    </dgm:pt>
    <dgm:pt modelId="{63007A67-7043-4BEA-9274-62AF27D2C752}" type="pres">
      <dgm:prSet presAssocID="{4F9C7A1A-DDED-46CD-AC45-79D10BB3F3A1}" presName="level3hierChild" presStyleCnt="0"/>
      <dgm:spPr/>
    </dgm:pt>
    <dgm:pt modelId="{D12F641B-C224-488B-AAF3-5037500C43E5}" type="pres">
      <dgm:prSet presAssocID="{E97E25FB-431E-40A8-BDD9-A6324FCB414F}" presName="conn2-1" presStyleLbl="parChTrans1D2" presStyleIdx="1" presStyleCnt="2"/>
      <dgm:spPr/>
    </dgm:pt>
    <dgm:pt modelId="{7A7593FD-A82D-4312-9CF2-315E4A338C3B}" type="pres">
      <dgm:prSet presAssocID="{E97E25FB-431E-40A8-BDD9-A6324FCB414F}" presName="connTx" presStyleLbl="parChTrans1D2" presStyleIdx="1" presStyleCnt="2"/>
      <dgm:spPr/>
    </dgm:pt>
    <dgm:pt modelId="{B43CD252-87EB-4A17-962D-9BDB2AD68B8C}" type="pres">
      <dgm:prSet presAssocID="{F45E3AAC-8CE6-486A-818E-44A898617C5B}" presName="root2" presStyleCnt="0"/>
      <dgm:spPr/>
    </dgm:pt>
    <dgm:pt modelId="{4972A961-68F1-4630-9FAB-E746ABE5AFF8}" type="pres">
      <dgm:prSet presAssocID="{F45E3AAC-8CE6-486A-818E-44A898617C5B}" presName="LevelTwoTextNode" presStyleLbl="node2" presStyleIdx="1" presStyleCnt="2">
        <dgm:presLayoutVars>
          <dgm:chPref val="3"/>
        </dgm:presLayoutVars>
      </dgm:prSet>
      <dgm:spPr/>
    </dgm:pt>
    <dgm:pt modelId="{62D93E91-D1BE-4A8C-B703-9E7721520101}" type="pres">
      <dgm:prSet presAssocID="{F45E3AAC-8CE6-486A-818E-44A898617C5B}" presName="level3hierChild" presStyleCnt="0"/>
      <dgm:spPr/>
    </dgm:pt>
  </dgm:ptLst>
  <dgm:cxnLst>
    <dgm:cxn modelId="{B146D600-72A5-4BA1-AC9A-A324CEB513DE}" type="presOf" srcId="{BD479829-F884-4024-A190-D7AF365976DC}" destId="{A6A3F5F5-D1D1-4E7B-97AE-5442D4CE645E}" srcOrd="1" destOrd="0" presId="urn:microsoft.com/office/officeart/2005/8/layout/hierarchy2"/>
    <dgm:cxn modelId="{E8BF4208-162E-4700-BD81-3B773795D4F1}" type="presOf" srcId="{F45E3AAC-8CE6-486A-818E-44A898617C5B}" destId="{4972A961-68F1-4630-9FAB-E746ABE5AFF8}" srcOrd="0" destOrd="0" presId="urn:microsoft.com/office/officeart/2005/8/layout/hierarchy2"/>
    <dgm:cxn modelId="{797C1329-757A-49F2-9BB2-DFD798C23DE4}" type="presOf" srcId="{773A37BC-EA00-415D-95C0-F4D50B8E8741}" destId="{B34F1DDE-80DE-46C1-AE72-184C5984BA01}" srcOrd="0" destOrd="0" presId="urn:microsoft.com/office/officeart/2005/8/layout/hierarchy2"/>
    <dgm:cxn modelId="{795DF034-1959-4F3A-8F8E-C9C00524DC44}" type="presOf" srcId="{E97E25FB-431E-40A8-BDD9-A6324FCB414F}" destId="{D12F641B-C224-488B-AAF3-5037500C43E5}" srcOrd="0" destOrd="0" presId="urn:microsoft.com/office/officeart/2005/8/layout/hierarchy2"/>
    <dgm:cxn modelId="{A42F2937-3D14-47B8-90AD-5C8953CCF2E7}" srcId="{773A37BC-EA00-415D-95C0-F4D50B8E8741}" destId="{4F9C7A1A-DDED-46CD-AC45-79D10BB3F3A1}" srcOrd="0" destOrd="0" parTransId="{BD479829-F884-4024-A190-D7AF365976DC}" sibTransId="{A70B8A3E-C7B4-47D1-B37D-03FD82CABCB9}"/>
    <dgm:cxn modelId="{C2474C39-F516-4073-AC69-8FF09BD7003E}" srcId="{773A37BC-EA00-415D-95C0-F4D50B8E8741}" destId="{F45E3AAC-8CE6-486A-818E-44A898617C5B}" srcOrd="1" destOrd="0" parTransId="{E97E25FB-431E-40A8-BDD9-A6324FCB414F}" sibTransId="{E8D777B0-24F1-4452-A6F8-98BFD6D8EBD7}"/>
    <dgm:cxn modelId="{87A59DA8-B698-4218-946D-0C15C1A4BD61}" type="presOf" srcId="{BD479829-F884-4024-A190-D7AF365976DC}" destId="{B8F5CBC1-8EED-4B59-88DF-3D1C9C3E27F5}" srcOrd="0" destOrd="0" presId="urn:microsoft.com/office/officeart/2005/8/layout/hierarchy2"/>
    <dgm:cxn modelId="{7F0522B0-7E67-48C7-911D-7BBA0BBCA1BA}" type="presOf" srcId="{4F9C7A1A-DDED-46CD-AC45-79D10BB3F3A1}" destId="{39DEE478-2781-4532-ACA5-DD5B5BA3A404}" srcOrd="0" destOrd="0" presId="urn:microsoft.com/office/officeart/2005/8/layout/hierarchy2"/>
    <dgm:cxn modelId="{9833AEC6-36D4-43EE-8CA3-6335D65D70C7}" type="presOf" srcId="{269202EA-3449-4011-BC16-0C2611085D69}" destId="{93FE437B-0421-402C-8350-E156E8AB1C13}" srcOrd="0" destOrd="0" presId="urn:microsoft.com/office/officeart/2005/8/layout/hierarchy2"/>
    <dgm:cxn modelId="{725164E4-54B0-480A-A0D1-FC41ED1707B9}" srcId="{269202EA-3449-4011-BC16-0C2611085D69}" destId="{773A37BC-EA00-415D-95C0-F4D50B8E8741}" srcOrd="0" destOrd="0" parTransId="{961A70DA-AEA8-47CF-A01E-FD4B887365AC}" sibTransId="{C1705574-35D3-40B6-8A6E-E42F382E3D2F}"/>
    <dgm:cxn modelId="{D78EB8FF-16B7-484D-99B5-42D6B7589698}" type="presOf" srcId="{E97E25FB-431E-40A8-BDD9-A6324FCB414F}" destId="{7A7593FD-A82D-4312-9CF2-315E4A338C3B}" srcOrd="1" destOrd="0" presId="urn:microsoft.com/office/officeart/2005/8/layout/hierarchy2"/>
    <dgm:cxn modelId="{6D97386C-8B17-4877-A5D2-C9589D4E1DCE}" type="presParOf" srcId="{93FE437B-0421-402C-8350-E156E8AB1C13}" destId="{3A5EFAEC-FE49-49B1-B204-3B395E0FFBC4}" srcOrd="0" destOrd="0" presId="urn:microsoft.com/office/officeart/2005/8/layout/hierarchy2"/>
    <dgm:cxn modelId="{D406186D-16E9-41B8-9F92-64FF5FF41326}" type="presParOf" srcId="{3A5EFAEC-FE49-49B1-B204-3B395E0FFBC4}" destId="{B34F1DDE-80DE-46C1-AE72-184C5984BA01}" srcOrd="0" destOrd="0" presId="urn:microsoft.com/office/officeart/2005/8/layout/hierarchy2"/>
    <dgm:cxn modelId="{8CB43D58-30A5-43EF-B783-953D86DAD4E2}" type="presParOf" srcId="{3A5EFAEC-FE49-49B1-B204-3B395E0FFBC4}" destId="{6C53414C-A18D-4823-A1C7-8E3FA93DF36C}" srcOrd="1" destOrd="0" presId="urn:microsoft.com/office/officeart/2005/8/layout/hierarchy2"/>
    <dgm:cxn modelId="{5C1CB3BC-1D24-4CAD-9068-AA6E9B86C100}" type="presParOf" srcId="{6C53414C-A18D-4823-A1C7-8E3FA93DF36C}" destId="{B8F5CBC1-8EED-4B59-88DF-3D1C9C3E27F5}" srcOrd="0" destOrd="0" presId="urn:microsoft.com/office/officeart/2005/8/layout/hierarchy2"/>
    <dgm:cxn modelId="{1572BD07-6BB4-4DF3-B5B6-20550F9FAFAD}" type="presParOf" srcId="{B8F5CBC1-8EED-4B59-88DF-3D1C9C3E27F5}" destId="{A6A3F5F5-D1D1-4E7B-97AE-5442D4CE645E}" srcOrd="0" destOrd="0" presId="urn:microsoft.com/office/officeart/2005/8/layout/hierarchy2"/>
    <dgm:cxn modelId="{039A09A3-73F9-430A-879C-E89B1A07E9A6}" type="presParOf" srcId="{6C53414C-A18D-4823-A1C7-8E3FA93DF36C}" destId="{5F3FB3F0-113F-45A5-B685-18B969E65941}" srcOrd="1" destOrd="0" presId="urn:microsoft.com/office/officeart/2005/8/layout/hierarchy2"/>
    <dgm:cxn modelId="{6A6DD113-FC19-404C-B984-4C47431A8B8F}" type="presParOf" srcId="{5F3FB3F0-113F-45A5-B685-18B969E65941}" destId="{39DEE478-2781-4532-ACA5-DD5B5BA3A404}" srcOrd="0" destOrd="0" presId="urn:microsoft.com/office/officeart/2005/8/layout/hierarchy2"/>
    <dgm:cxn modelId="{7700FB6D-A7E6-45C1-9371-75D64A0D7E89}" type="presParOf" srcId="{5F3FB3F0-113F-45A5-B685-18B969E65941}" destId="{63007A67-7043-4BEA-9274-62AF27D2C752}" srcOrd="1" destOrd="0" presId="urn:microsoft.com/office/officeart/2005/8/layout/hierarchy2"/>
    <dgm:cxn modelId="{2BF45254-AFB2-4E3C-B9BE-2484EC3A05A3}" type="presParOf" srcId="{6C53414C-A18D-4823-A1C7-8E3FA93DF36C}" destId="{D12F641B-C224-488B-AAF3-5037500C43E5}" srcOrd="2" destOrd="0" presId="urn:microsoft.com/office/officeart/2005/8/layout/hierarchy2"/>
    <dgm:cxn modelId="{559D37B1-1210-4C5D-AD72-0470934C92AA}" type="presParOf" srcId="{D12F641B-C224-488B-AAF3-5037500C43E5}" destId="{7A7593FD-A82D-4312-9CF2-315E4A338C3B}" srcOrd="0" destOrd="0" presId="urn:microsoft.com/office/officeart/2005/8/layout/hierarchy2"/>
    <dgm:cxn modelId="{EB4AEC93-A40E-4446-B173-A3634138482E}" type="presParOf" srcId="{6C53414C-A18D-4823-A1C7-8E3FA93DF36C}" destId="{B43CD252-87EB-4A17-962D-9BDB2AD68B8C}" srcOrd="3" destOrd="0" presId="urn:microsoft.com/office/officeart/2005/8/layout/hierarchy2"/>
    <dgm:cxn modelId="{D0EF885E-303A-4D6F-8121-BF413C0A1D48}" type="presParOf" srcId="{B43CD252-87EB-4A17-962D-9BDB2AD68B8C}" destId="{4972A961-68F1-4630-9FAB-E746ABE5AFF8}" srcOrd="0" destOrd="0" presId="urn:microsoft.com/office/officeart/2005/8/layout/hierarchy2"/>
    <dgm:cxn modelId="{41F7F97B-0C72-42F2-B0FB-716A89F39AF4}" type="presParOf" srcId="{B43CD252-87EB-4A17-962D-9BDB2AD68B8C}" destId="{62D93E91-D1BE-4A8C-B703-9E7721520101}" srcOrd="1" destOrd="0" presId="urn:microsoft.com/office/officeart/2005/8/layout/hierarchy2"/>
  </dgm:cxnLst>
  <dgm:bg/>
  <dgm:whole>
    <a:ln w="38100"/>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9E6FCB2-FFE8-4FB5-9B4A-0FF80AC82F9B}" type="doc">
      <dgm:prSet loTypeId="urn:microsoft.com/office/officeart/2008/layout/HorizontalMultiLevelHierarchy" loCatId="hierarchy" qsTypeId="urn:microsoft.com/office/officeart/2005/8/quickstyle/simple1" qsCatId="simple" csTypeId="urn:microsoft.com/office/officeart/2005/8/colors/colorful3" csCatId="colorful" phldr="1"/>
      <dgm:spPr/>
      <dgm:t>
        <a:bodyPr/>
        <a:lstStyle/>
        <a:p>
          <a:pPr rtl="1"/>
          <a:endParaRPr lang="fa-IR"/>
        </a:p>
      </dgm:t>
    </dgm:pt>
    <dgm:pt modelId="{3C2E2A7C-A4A6-44DB-AA51-50263A19057D}">
      <dgm:prSet/>
      <dgm:spPr/>
      <dgm:t>
        <a:bodyPr/>
        <a:lstStyle/>
        <a:p>
          <a:pPr rtl="0"/>
          <a:r>
            <a:rPr lang="en-US"/>
            <a:t>Conflict</a:t>
          </a:r>
          <a:endParaRPr lang="fa-IR"/>
        </a:p>
      </dgm:t>
    </dgm:pt>
    <dgm:pt modelId="{078EFF25-00FC-4866-9F16-9DF0B0C1E716}" type="parTrans" cxnId="{D8D9B3BA-9171-41D7-9723-E5A193E05A97}">
      <dgm:prSet/>
      <dgm:spPr/>
      <dgm:t>
        <a:bodyPr/>
        <a:lstStyle/>
        <a:p>
          <a:pPr rtl="1"/>
          <a:endParaRPr lang="fa-IR"/>
        </a:p>
      </dgm:t>
    </dgm:pt>
    <dgm:pt modelId="{22638C52-08F5-4BF9-AEA8-51F2A81A57C1}" type="sibTrans" cxnId="{D8D9B3BA-9171-41D7-9723-E5A193E05A97}">
      <dgm:prSet/>
      <dgm:spPr/>
      <dgm:t>
        <a:bodyPr/>
        <a:lstStyle/>
        <a:p>
          <a:pPr rtl="1"/>
          <a:endParaRPr lang="fa-IR"/>
        </a:p>
      </dgm:t>
    </dgm:pt>
    <dgm:pt modelId="{6F322AC1-6464-46BE-8B44-A1ABF0F8DE8A}">
      <dgm:prSet/>
      <dgm:spPr/>
      <dgm:t>
        <a:bodyPr/>
        <a:lstStyle/>
        <a:p>
          <a:pPr rtl="0"/>
          <a:r>
            <a:rPr lang="en-US"/>
            <a:t>Choose </a:t>
          </a:r>
          <a:endParaRPr lang="fa-IR"/>
        </a:p>
      </dgm:t>
    </dgm:pt>
    <dgm:pt modelId="{E09961CF-BC5F-4BAC-8E11-8B0956DA1D0E}" type="parTrans" cxnId="{D14C04A8-16FE-4003-951B-13EDD7A85170}">
      <dgm:prSet/>
      <dgm:spPr/>
      <dgm:t>
        <a:bodyPr/>
        <a:lstStyle/>
        <a:p>
          <a:pPr rtl="1"/>
          <a:endParaRPr lang="fa-IR"/>
        </a:p>
      </dgm:t>
    </dgm:pt>
    <dgm:pt modelId="{6659B5D1-94B1-4EDC-9227-2AFF9524A5CC}" type="sibTrans" cxnId="{D14C04A8-16FE-4003-951B-13EDD7A85170}">
      <dgm:prSet/>
      <dgm:spPr/>
      <dgm:t>
        <a:bodyPr/>
        <a:lstStyle/>
        <a:p>
          <a:pPr rtl="1"/>
          <a:endParaRPr lang="fa-IR"/>
        </a:p>
      </dgm:t>
    </dgm:pt>
    <dgm:pt modelId="{8D7C3F11-997C-41EE-85A8-55FCFB899923}">
      <dgm:prSet/>
      <dgm:spPr/>
      <dgm:t>
        <a:bodyPr/>
        <a:lstStyle/>
        <a:p>
          <a:pPr rtl="0"/>
          <a:r>
            <a:rPr lang="en-US" dirty="0"/>
            <a:t>Patient interest</a:t>
          </a:r>
          <a:endParaRPr lang="fa-IR" dirty="0"/>
        </a:p>
      </dgm:t>
    </dgm:pt>
    <dgm:pt modelId="{E2F27668-86C0-4A2E-8B54-D269794FB8A8}" type="parTrans" cxnId="{13AB729B-3C4F-4A3E-A663-1E2A0BC7834B}">
      <dgm:prSet/>
      <dgm:spPr/>
      <dgm:t>
        <a:bodyPr/>
        <a:lstStyle/>
        <a:p>
          <a:pPr rtl="1"/>
          <a:endParaRPr lang="fa-IR"/>
        </a:p>
      </dgm:t>
    </dgm:pt>
    <dgm:pt modelId="{510DC6A1-DF9A-429F-AEFA-0EF7C1878FA2}" type="sibTrans" cxnId="{13AB729B-3C4F-4A3E-A663-1E2A0BC7834B}">
      <dgm:prSet/>
      <dgm:spPr/>
      <dgm:t>
        <a:bodyPr/>
        <a:lstStyle/>
        <a:p>
          <a:pPr rtl="1"/>
          <a:endParaRPr lang="fa-IR"/>
        </a:p>
      </dgm:t>
    </dgm:pt>
    <dgm:pt modelId="{FA985E12-43F4-466E-BB76-0EEF26D07969}">
      <dgm:prSet/>
      <dgm:spPr/>
      <dgm:t>
        <a:bodyPr/>
        <a:lstStyle/>
        <a:p>
          <a:pPr rtl="0"/>
          <a:r>
            <a:rPr lang="en-US"/>
            <a:t>Healthcare practitioners interest</a:t>
          </a:r>
          <a:endParaRPr lang="fa-IR"/>
        </a:p>
      </dgm:t>
    </dgm:pt>
    <dgm:pt modelId="{687FED18-00FC-4AA6-BBE1-3663BEEEE86C}" type="parTrans" cxnId="{DBFEBF3A-23E4-4B37-9680-940BD28C85B9}">
      <dgm:prSet/>
      <dgm:spPr/>
      <dgm:t>
        <a:bodyPr/>
        <a:lstStyle/>
        <a:p>
          <a:pPr rtl="1"/>
          <a:endParaRPr lang="fa-IR"/>
        </a:p>
      </dgm:t>
    </dgm:pt>
    <dgm:pt modelId="{31354F21-D990-482A-8D7E-36FEE96BF6BE}" type="sibTrans" cxnId="{DBFEBF3A-23E4-4B37-9680-940BD28C85B9}">
      <dgm:prSet/>
      <dgm:spPr/>
      <dgm:t>
        <a:bodyPr/>
        <a:lstStyle/>
        <a:p>
          <a:pPr rtl="1"/>
          <a:endParaRPr lang="fa-IR"/>
        </a:p>
      </dgm:t>
    </dgm:pt>
    <dgm:pt modelId="{4C75409C-19A9-4CD8-9531-840D203BD18E}">
      <dgm:prSet/>
      <dgm:spPr/>
      <dgm:t>
        <a:bodyPr/>
        <a:lstStyle/>
        <a:p>
          <a:pPr rtl="0"/>
          <a:r>
            <a:rPr lang="en-US" dirty="0"/>
            <a:t>Patient interest</a:t>
          </a:r>
          <a:endParaRPr lang="fa-IR" dirty="0"/>
        </a:p>
      </dgm:t>
    </dgm:pt>
    <dgm:pt modelId="{8E5B3B5A-893C-4562-A8C7-D62E1C3F3174}" type="parTrans" cxnId="{34F4D056-47F0-45F4-8769-907E09963983}">
      <dgm:prSet/>
      <dgm:spPr/>
      <dgm:t>
        <a:bodyPr/>
        <a:lstStyle/>
        <a:p>
          <a:pPr rtl="1"/>
          <a:endParaRPr lang="fa-IR"/>
        </a:p>
      </dgm:t>
    </dgm:pt>
    <dgm:pt modelId="{C5A1E0F2-992C-468F-857E-49162DA4D82D}" type="sibTrans" cxnId="{34F4D056-47F0-45F4-8769-907E09963983}">
      <dgm:prSet/>
      <dgm:spPr/>
      <dgm:t>
        <a:bodyPr/>
        <a:lstStyle/>
        <a:p>
          <a:pPr rtl="1"/>
          <a:endParaRPr lang="fa-IR"/>
        </a:p>
      </dgm:t>
    </dgm:pt>
    <dgm:pt modelId="{EDC47342-6D43-4E44-BD4A-265F55CD876A}" type="pres">
      <dgm:prSet presAssocID="{59E6FCB2-FFE8-4FB5-9B4A-0FF80AC82F9B}" presName="Name0" presStyleCnt="0">
        <dgm:presLayoutVars>
          <dgm:chPref val="1"/>
          <dgm:dir/>
          <dgm:animOne val="branch"/>
          <dgm:animLvl val="lvl"/>
          <dgm:resizeHandles val="exact"/>
        </dgm:presLayoutVars>
      </dgm:prSet>
      <dgm:spPr/>
    </dgm:pt>
    <dgm:pt modelId="{052FEA85-B2DD-4754-8DC0-AEC863012051}" type="pres">
      <dgm:prSet presAssocID="{3C2E2A7C-A4A6-44DB-AA51-50263A19057D}" presName="root1" presStyleCnt="0"/>
      <dgm:spPr/>
    </dgm:pt>
    <dgm:pt modelId="{E470750E-046A-471A-83C6-C3A4661CF045}" type="pres">
      <dgm:prSet presAssocID="{3C2E2A7C-A4A6-44DB-AA51-50263A19057D}" presName="LevelOneTextNode" presStyleLbl="node0" presStyleIdx="0" presStyleCnt="1">
        <dgm:presLayoutVars>
          <dgm:chPref val="3"/>
        </dgm:presLayoutVars>
      </dgm:prSet>
      <dgm:spPr/>
    </dgm:pt>
    <dgm:pt modelId="{5750691B-09CA-4CA9-9882-6BE824281173}" type="pres">
      <dgm:prSet presAssocID="{3C2E2A7C-A4A6-44DB-AA51-50263A19057D}" presName="level2hierChild" presStyleCnt="0"/>
      <dgm:spPr/>
    </dgm:pt>
    <dgm:pt modelId="{EF221E1B-DE3E-422E-94FD-D63EA73919C1}" type="pres">
      <dgm:prSet presAssocID="{E09961CF-BC5F-4BAC-8E11-8B0956DA1D0E}" presName="conn2-1" presStyleLbl="parChTrans1D2" presStyleIdx="0" presStyleCnt="1"/>
      <dgm:spPr/>
    </dgm:pt>
    <dgm:pt modelId="{53085A2B-2A90-45B8-BBB4-AAD81E321083}" type="pres">
      <dgm:prSet presAssocID="{E09961CF-BC5F-4BAC-8E11-8B0956DA1D0E}" presName="connTx" presStyleLbl="parChTrans1D2" presStyleIdx="0" presStyleCnt="1"/>
      <dgm:spPr/>
    </dgm:pt>
    <dgm:pt modelId="{3B2EE9A6-1794-4390-ABE6-A91A02CE6496}" type="pres">
      <dgm:prSet presAssocID="{6F322AC1-6464-46BE-8B44-A1ABF0F8DE8A}" presName="root2" presStyleCnt="0"/>
      <dgm:spPr/>
    </dgm:pt>
    <dgm:pt modelId="{C4F0421E-EA17-4A4F-A845-12177B731F80}" type="pres">
      <dgm:prSet presAssocID="{6F322AC1-6464-46BE-8B44-A1ABF0F8DE8A}" presName="LevelTwoTextNode" presStyleLbl="node2" presStyleIdx="0" presStyleCnt="1">
        <dgm:presLayoutVars>
          <dgm:chPref val="3"/>
        </dgm:presLayoutVars>
      </dgm:prSet>
      <dgm:spPr/>
    </dgm:pt>
    <dgm:pt modelId="{3DB45798-332E-42FD-9AF9-1B55992E98D0}" type="pres">
      <dgm:prSet presAssocID="{6F322AC1-6464-46BE-8B44-A1ABF0F8DE8A}" presName="level3hierChild" presStyleCnt="0"/>
      <dgm:spPr/>
    </dgm:pt>
    <dgm:pt modelId="{BA865439-0BC2-4075-B7B1-DA990D45BB1A}" type="pres">
      <dgm:prSet presAssocID="{E2F27668-86C0-4A2E-8B54-D269794FB8A8}" presName="conn2-1" presStyleLbl="parChTrans1D3" presStyleIdx="0" presStyleCnt="3"/>
      <dgm:spPr/>
    </dgm:pt>
    <dgm:pt modelId="{24A6D9C4-99E2-4DBF-A6D2-D2F905239BCA}" type="pres">
      <dgm:prSet presAssocID="{E2F27668-86C0-4A2E-8B54-D269794FB8A8}" presName="connTx" presStyleLbl="parChTrans1D3" presStyleIdx="0" presStyleCnt="3"/>
      <dgm:spPr/>
    </dgm:pt>
    <dgm:pt modelId="{F9438C09-5912-4844-8E24-58AF9B13773B}" type="pres">
      <dgm:prSet presAssocID="{8D7C3F11-997C-41EE-85A8-55FCFB899923}" presName="root2" presStyleCnt="0"/>
      <dgm:spPr/>
    </dgm:pt>
    <dgm:pt modelId="{718B9EFA-4ADD-4FAB-8629-C964B8E7B896}" type="pres">
      <dgm:prSet presAssocID="{8D7C3F11-997C-41EE-85A8-55FCFB899923}" presName="LevelTwoTextNode" presStyleLbl="node3" presStyleIdx="0" presStyleCnt="3">
        <dgm:presLayoutVars>
          <dgm:chPref val="3"/>
        </dgm:presLayoutVars>
      </dgm:prSet>
      <dgm:spPr/>
    </dgm:pt>
    <dgm:pt modelId="{22F71988-87F8-4DBE-ADED-24C044453127}" type="pres">
      <dgm:prSet presAssocID="{8D7C3F11-997C-41EE-85A8-55FCFB899923}" presName="level3hierChild" presStyleCnt="0"/>
      <dgm:spPr/>
    </dgm:pt>
    <dgm:pt modelId="{B251B83D-80EC-4FEB-B5A7-233B6833C28E}" type="pres">
      <dgm:prSet presAssocID="{687FED18-00FC-4AA6-BBE1-3663BEEEE86C}" presName="conn2-1" presStyleLbl="parChTrans1D3" presStyleIdx="1" presStyleCnt="3"/>
      <dgm:spPr/>
    </dgm:pt>
    <dgm:pt modelId="{17BCDF81-093C-446C-A8E1-8E505ED275F3}" type="pres">
      <dgm:prSet presAssocID="{687FED18-00FC-4AA6-BBE1-3663BEEEE86C}" presName="connTx" presStyleLbl="parChTrans1D3" presStyleIdx="1" presStyleCnt="3"/>
      <dgm:spPr/>
    </dgm:pt>
    <dgm:pt modelId="{E3120F55-3FE2-429F-A3D2-F1F8E65AE454}" type="pres">
      <dgm:prSet presAssocID="{FA985E12-43F4-466E-BB76-0EEF26D07969}" presName="root2" presStyleCnt="0"/>
      <dgm:spPr/>
    </dgm:pt>
    <dgm:pt modelId="{38769D7B-AF42-47BA-97AF-06A6BD0F0601}" type="pres">
      <dgm:prSet presAssocID="{FA985E12-43F4-466E-BB76-0EEF26D07969}" presName="LevelTwoTextNode" presStyleLbl="node3" presStyleIdx="1" presStyleCnt="3">
        <dgm:presLayoutVars>
          <dgm:chPref val="3"/>
        </dgm:presLayoutVars>
      </dgm:prSet>
      <dgm:spPr/>
    </dgm:pt>
    <dgm:pt modelId="{CC524D18-29DA-4E13-9C20-6435339AC9B8}" type="pres">
      <dgm:prSet presAssocID="{FA985E12-43F4-466E-BB76-0EEF26D07969}" presName="level3hierChild" presStyleCnt="0"/>
      <dgm:spPr/>
    </dgm:pt>
    <dgm:pt modelId="{EFA9348A-0F2F-49ED-A1F9-75FBF3BCFB60}" type="pres">
      <dgm:prSet presAssocID="{8E5B3B5A-893C-4562-A8C7-D62E1C3F3174}" presName="conn2-1" presStyleLbl="parChTrans1D3" presStyleIdx="2" presStyleCnt="3"/>
      <dgm:spPr/>
    </dgm:pt>
    <dgm:pt modelId="{0BE984B2-44EF-4399-843F-C183E4367F9B}" type="pres">
      <dgm:prSet presAssocID="{8E5B3B5A-893C-4562-A8C7-D62E1C3F3174}" presName="connTx" presStyleLbl="parChTrans1D3" presStyleIdx="2" presStyleCnt="3"/>
      <dgm:spPr/>
    </dgm:pt>
    <dgm:pt modelId="{A4DF9CA9-0343-4EB2-956A-D212FEA67295}" type="pres">
      <dgm:prSet presAssocID="{4C75409C-19A9-4CD8-9531-840D203BD18E}" presName="root2" presStyleCnt="0"/>
      <dgm:spPr/>
    </dgm:pt>
    <dgm:pt modelId="{3EE88864-B46D-427B-9BFB-05BC4E5CEA4A}" type="pres">
      <dgm:prSet presAssocID="{4C75409C-19A9-4CD8-9531-840D203BD18E}" presName="LevelTwoTextNode" presStyleLbl="node3" presStyleIdx="2" presStyleCnt="3">
        <dgm:presLayoutVars>
          <dgm:chPref val="3"/>
        </dgm:presLayoutVars>
      </dgm:prSet>
      <dgm:spPr/>
    </dgm:pt>
    <dgm:pt modelId="{A38B0861-3E48-4C13-90B1-072D9A957AC3}" type="pres">
      <dgm:prSet presAssocID="{4C75409C-19A9-4CD8-9531-840D203BD18E}" presName="level3hierChild" presStyleCnt="0"/>
      <dgm:spPr/>
    </dgm:pt>
  </dgm:ptLst>
  <dgm:cxnLst>
    <dgm:cxn modelId="{15AC7A04-1C95-4A5E-8C2F-B409FFB57E9D}" type="presOf" srcId="{687FED18-00FC-4AA6-BBE1-3663BEEEE86C}" destId="{17BCDF81-093C-446C-A8E1-8E505ED275F3}" srcOrd="1" destOrd="0" presId="urn:microsoft.com/office/officeart/2008/layout/HorizontalMultiLevelHierarchy"/>
    <dgm:cxn modelId="{3FDE1D06-07FC-40D4-A686-65FB46512E6B}" type="presOf" srcId="{6F322AC1-6464-46BE-8B44-A1ABF0F8DE8A}" destId="{C4F0421E-EA17-4A4F-A845-12177B731F80}" srcOrd="0" destOrd="0" presId="urn:microsoft.com/office/officeart/2008/layout/HorizontalMultiLevelHierarchy"/>
    <dgm:cxn modelId="{02333D07-D759-4718-8863-071365C1364D}" type="presOf" srcId="{E09961CF-BC5F-4BAC-8E11-8B0956DA1D0E}" destId="{53085A2B-2A90-45B8-BBB4-AAD81E321083}" srcOrd="1" destOrd="0" presId="urn:microsoft.com/office/officeart/2008/layout/HorizontalMultiLevelHierarchy"/>
    <dgm:cxn modelId="{3612FF1A-7333-4DC8-8E52-F6E8C1C8A854}" type="presOf" srcId="{59E6FCB2-FFE8-4FB5-9B4A-0FF80AC82F9B}" destId="{EDC47342-6D43-4E44-BD4A-265F55CD876A}" srcOrd="0" destOrd="0" presId="urn:microsoft.com/office/officeart/2008/layout/HorizontalMultiLevelHierarchy"/>
    <dgm:cxn modelId="{9A191832-1BA3-49A5-A993-9266A205FE60}" type="presOf" srcId="{8E5B3B5A-893C-4562-A8C7-D62E1C3F3174}" destId="{EFA9348A-0F2F-49ED-A1F9-75FBF3BCFB60}" srcOrd="0" destOrd="0" presId="urn:microsoft.com/office/officeart/2008/layout/HorizontalMultiLevelHierarchy"/>
    <dgm:cxn modelId="{DBFEBF3A-23E4-4B37-9680-940BD28C85B9}" srcId="{6F322AC1-6464-46BE-8B44-A1ABF0F8DE8A}" destId="{FA985E12-43F4-466E-BB76-0EEF26D07969}" srcOrd="1" destOrd="0" parTransId="{687FED18-00FC-4AA6-BBE1-3663BEEEE86C}" sibTransId="{31354F21-D990-482A-8D7E-36FEE96BF6BE}"/>
    <dgm:cxn modelId="{3097C73A-9CE2-4FC8-A351-F05943BA2D80}" type="presOf" srcId="{687FED18-00FC-4AA6-BBE1-3663BEEEE86C}" destId="{B251B83D-80EC-4FEB-B5A7-233B6833C28E}" srcOrd="0" destOrd="0" presId="urn:microsoft.com/office/officeart/2008/layout/HorizontalMultiLevelHierarchy"/>
    <dgm:cxn modelId="{1679C65D-DD98-4F72-8500-6329AD4BD694}" type="presOf" srcId="{8E5B3B5A-893C-4562-A8C7-D62E1C3F3174}" destId="{0BE984B2-44EF-4399-843F-C183E4367F9B}" srcOrd="1" destOrd="0" presId="urn:microsoft.com/office/officeart/2008/layout/HorizontalMultiLevelHierarchy"/>
    <dgm:cxn modelId="{3A11E963-1A3C-41D1-8262-B853571730DC}" type="presOf" srcId="{8D7C3F11-997C-41EE-85A8-55FCFB899923}" destId="{718B9EFA-4ADD-4FAB-8629-C964B8E7B896}" srcOrd="0" destOrd="0" presId="urn:microsoft.com/office/officeart/2008/layout/HorizontalMultiLevelHierarchy"/>
    <dgm:cxn modelId="{03E3FF64-19EA-4DA4-A608-52D965BF1BC8}" type="presOf" srcId="{E09961CF-BC5F-4BAC-8E11-8B0956DA1D0E}" destId="{EF221E1B-DE3E-422E-94FD-D63EA73919C1}" srcOrd="0" destOrd="0" presId="urn:microsoft.com/office/officeart/2008/layout/HorizontalMultiLevelHierarchy"/>
    <dgm:cxn modelId="{34F4D056-47F0-45F4-8769-907E09963983}" srcId="{6F322AC1-6464-46BE-8B44-A1ABF0F8DE8A}" destId="{4C75409C-19A9-4CD8-9531-840D203BD18E}" srcOrd="2" destOrd="0" parTransId="{8E5B3B5A-893C-4562-A8C7-D62E1C3F3174}" sibTransId="{C5A1E0F2-992C-468F-857E-49162DA4D82D}"/>
    <dgm:cxn modelId="{B7CC0487-A514-4596-8D8D-8C2F5A534BFB}" type="presOf" srcId="{3C2E2A7C-A4A6-44DB-AA51-50263A19057D}" destId="{E470750E-046A-471A-83C6-C3A4661CF045}" srcOrd="0" destOrd="0" presId="urn:microsoft.com/office/officeart/2008/layout/HorizontalMultiLevelHierarchy"/>
    <dgm:cxn modelId="{13AB729B-3C4F-4A3E-A663-1E2A0BC7834B}" srcId="{6F322AC1-6464-46BE-8B44-A1ABF0F8DE8A}" destId="{8D7C3F11-997C-41EE-85A8-55FCFB899923}" srcOrd="0" destOrd="0" parTransId="{E2F27668-86C0-4A2E-8B54-D269794FB8A8}" sibTransId="{510DC6A1-DF9A-429F-AEFA-0EF7C1878FA2}"/>
    <dgm:cxn modelId="{D14C04A8-16FE-4003-951B-13EDD7A85170}" srcId="{3C2E2A7C-A4A6-44DB-AA51-50263A19057D}" destId="{6F322AC1-6464-46BE-8B44-A1ABF0F8DE8A}" srcOrd="0" destOrd="0" parTransId="{E09961CF-BC5F-4BAC-8E11-8B0956DA1D0E}" sibTransId="{6659B5D1-94B1-4EDC-9227-2AFF9524A5CC}"/>
    <dgm:cxn modelId="{3F163EB4-9676-4055-8AFA-732C397AA954}" type="presOf" srcId="{FA985E12-43F4-466E-BB76-0EEF26D07969}" destId="{38769D7B-AF42-47BA-97AF-06A6BD0F0601}" srcOrd="0" destOrd="0" presId="urn:microsoft.com/office/officeart/2008/layout/HorizontalMultiLevelHierarchy"/>
    <dgm:cxn modelId="{D8D9B3BA-9171-41D7-9723-E5A193E05A97}" srcId="{59E6FCB2-FFE8-4FB5-9B4A-0FF80AC82F9B}" destId="{3C2E2A7C-A4A6-44DB-AA51-50263A19057D}" srcOrd="0" destOrd="0" parTransId="{078EFF25-00FC-4866-9F16-9DF0B0C1E716}" sibTransId="{22638C52-08F5-4BF9-AEA8-51F2A81A57C1}"/>
    <dgm:cxn modelId="{085120C2-4CE0-463C-8AB1-AAB376A066AA}" type="presOf" srcId="{4C75409C-19A9-4CD8-9531-840D203BD18E}" destId="{3EE88864-B46D-427B-9BFB-05BC4E5CEA4A}" srcOrd="0" destOrd="0" presId="urn:microsoft.com/office/officeart/2008/layout/HorizontalMultiLevelHierarchy"/>
    <dgm:cxn modelId="{6A1201D4-5D28-4FFB-B91E-75B0A7295F66}" type="presOf" srcId="{E2F27668-86C0-4A2E-8B54-D269794FB8A8}" destId="{BA865439-0BC2-4075-B7B1-DA990D45BB1A}" srcOrd="0" destOrd="0" presId="urn:microsoft.com/office/officeart/2008/layout/HorizontalMultiLevelHierarchy"/>
    <dgm:cxn modelId="{9B922AD5-0D65-4B97-846E-7DAE62DD9583}" type="presOf" srcId="{E2F27668-86C0-4A2E-8B54-D269794FB8A8}" destId="{24A6D9C4-99E2-4DBF-A6D2-D2F905239BCA}" srcOrd="1" destOrd="0" presId="urn:microsoft.com/office/officeart/2008/layout/HorizontalMultiLevelHierarchy"/>
    <dgm:cxn modelId="{35DC7326-E01F-4487-9C61-502B35E2878C}" type="presParOf" srcId="{EDC47342-6D43-4E44-BD4A-265F55CD876A}" destId="{052FEA85-B2DD-4754-8DC0-AEC863012051}" srcOrd="0" destOrd="0" presId="urn:microsoft.com/office/officeart/2008/layout/HorizontalMultiLevelHierarchy"/>
    <dgm:cxn modelId="{D5359CB2-E07F-4DD8-9CC2-41BC110B105B}" type="presParOf" srcId="{052FEA85-B2DD-4754-8DC0-AEC863012051}" destId="{E470750E-046A-471A-83C6-C3A4661CF045}" srcOrd="0" destOrd="0" presId="urn:microsoft.com/office/officeart/2008/layout/HorizontalMultiLevelHierarchy"/>
    <dgm:cxn modelId="{7E598707-8D37-4863-9F06-FA333BE9707F}" type="presParOf" srcId="{052FEA85-B2DD-4754-8DC0-AEC863012051}" destId="{5750691B-09CA-4CA9-9882-6BE824281173}" srcOrd="1" destOrd="0" presId="urn:microsoft.com/office/officeart/2008/layout/HorizontalMultiLevelHierarchy"/>
    <dgm:cxn modelId="{E71590FB-5478-4B8B-A399-8A811505E2F8}" type="presParOf" srcId="{5750691B-09CA-4CA9-9882-6BE824281173}" destId="{EF221E1B-DE3E-422E-94FD-D63EA73919C1}" srcOrd="0" destOrd="0" presId="urn:microsoft.com/office/officeart/2008/layout/HorizontalMultiLevelHierarchy"/>
    <dgm:cxn modelId="{A578A172-C267-493C-AF03-B07A5ABF1421}" type="presParOf" srcId="{EF221E1B-DE3E-422E-94FD-D63EA73919C1}" destId="{53085A2B-2A90-45B8-BBB4-AAD81E321083}" srcOrd="0" destOrd="0" presId="urn:microsoft.com/office/officeart/2008/layout/HorizontalMultiLevelHierarchy"/>
    <dgm:cxn modelId="{A7E8A1D2-9796-4037-B3D5-DCD05137460F}" type="presParOf" srcId="{5750691B-09CA-4CA9-9882-6BE824281173}" destId="{3B2EE9A6-1794-4390-ABE6-A91A02CE6496}" srcOrd="1" destOrd="0" presId="urn:microsoft.com/office/officeart/2008/layout/HorizontalMultiLevelHierarchy"/>
    <dgm:cxn modelId="{E4CD76BC-A03C-4D1B-B6D5-8D1F8AE918F0}" type="presParOf" srcId="{3B2EE9A6-1794-4390-ABE6-A91A02CE6496}" destId="{C4F0421E-EA17-4A4F-A845-12177B731F80}" srcOrd="0" destOrd="0" presId="urn:microsoft.com/office/officeart/2008/layout/HorizontalMultiLevelHierarchy"/>
    <dgm:cxn modelId="{94156AC9-9EBD-4C67-ABB7-CB9E878C8364}" type="presParOf" srcId="{3B2EE9A6-1794-4390-ABE6-A91A02CE6496}" destId="{3DB45798-332E-42FD-9AF9-1B55992E98D0}" srcOrd="1" destOrd="0" presId="urn:microsoft.com/office/officeart/2008/layout/HorizontalMultiLevelHierarchy"/>
    <dgm:cxn modelId="{CCF52CFA-3105-40F7-8EF4-E49FF041FFA3}" type="presParOf" srcId="{3DB45798-332E-42FD-9AF9-1B55992E98D0}" destId="{BA865439-0BC2-4075-B7B1-DA990D45BB1A}" srcOrd="0" destOrd="0" presId="urn:microsoft.com/office/officeart/2008/layout/HorizontalMultiLevelHierarchy"/>
    <dgm:cxn modelId="{355D2BB9-2370-410B-AC14-9D16FD6933DC}" type="presParOf" srcId="{BA865439-0BC2-4075-B7B1-DA990D45BB1A}" destId="{24A6D9C4-99E2-4DBF-A6D2-D2F905239BCA}" srcOrd="0" destOrd="0" presId="urn:microsoft.com/office/officeart/2008/layout/HorizontalMultiLevelHierarchy"/>
    <dgm:cxn modelId="{6EC8DBC9-A47D-4F84-A98F-FAF223EFF57A}" type="presParOf" srcId="{3DB45798-332E-42FD-9AF9-1B55992E98D0}" destId="{F9438C09-5912-4844-8E24-58AF9B13773B}" srcOrd="1" destOrd="0" presId="urn:microsoft.com/office/officeart/2008/layout/HorizontalMultiLevelHierarchy"/>
    <dgm:cxn modelId="{86839E74-6748-4615-BFDD-72360089FE34}" type="presParOf" srcId="{F9438C09-5912-4844-8E24-58AF9B13773B}" destId="{718B9EFA-4ADD-4FAB-8629-C964B8E7B896}" srcOrd="0" destOrd="0" presId="urn:microsoft.com/office/officeart/2008/layout/HorizontalMultiLevelHierarchy"/>
    <dgm:cxn modelId="{2F8EB3E8-36DE-4E2A-9166-AD3B524CDAF1}" type="presParOf" srcId="{F9438C09-5912-4844-8E24-58AF9B13773B}" destId="{22F71988-87F8-4DBE-ADED-24C044453127}" srcOrd="1" destOrd="0" presId="urn:microsoft.com/office/officeart/2008/layout/HorizontalMultiLevelHierarchy"/>
    <dgm:cxn modelId="{023FEDC5-D267-44AC-9348-653D4F4B5EFC}" type="presParOf" srcId="{3DB45798-332E-42FD-9AF9-1B55992E98D0}" destId="{B251B83D-80EC-4FEB-B5A7-233B6833C28E}" srcOrd="2" destOrd="0" presId="urn:microsoft.com/office/officeart/2008/layout/HorizontalMultiLevelHierarchy"/>
    <dgm:cxn modelId="{86D737EF-382B-4EDA-B84E-406E43668947}" type="presParOf" srcId="{B251B83D-80EC-4FEB-B5A7-233B6833C28E}" destId="{17BCDF81-093C-446C-A8E1-8E505ED275F3}" srcOrd="0" destOrd="0" presId="urn:microsoft.com/office/officeart/2008/layout/HorizontalMultiLevelHierarchy"/>
    <dgm:cxn modelId="{ACE0463F-9DF4-40CC-8EE8-4D0761F9A810}" type="presParOf" srcId="{3DB45798-332E-42FD-9AF9-1B55992E98D0}" destId="{E3120F55-3FE2-429F-A3D2-F1F8E65AE454}" srcOrd="3" destOrd="0" presId="urn:microsoft.com/office/officeart/2008/layout/HorizontalMultiLevelHierarchy"/>
    <dgm:cxn modelId="{581FBDB6-8318-464C-8193-74D663BD1276}" type="presParOf" srcId="{E3120F55-3FE2-429F-A3D2-F1F8E65AE454}" destId="{38769D7B-AF42-47BA-97AF-06A6BD0F0601}" srcOrd="0" destOrd="0" presId="urn:microsoft.com/office/officeart/2008/layout/HorizontalMultiLevelHierarchy"/>
    <dgm:cxn modelId="{7991475B-C0E2-4895-B084-6A1DDB867A09}" type="presParOf" srcId="{E3120F55-3FE2-429F-A3D2-F1F8E65AE454}" destId="{CC524D18-29DA-4E13-9C20-6435339AC9B8}" srcOrd="1" destOrd="0" presId="urn:microsoft.com/office/officeart/2008/layout/HorizontalMultiLevelHierarchy"/>
    <dgm:cxn modelId="{64097457-0E60-4735-BE17-53A6467EDE3F}" type="presParOf" srcId="{3DB45798-332E-42FD-9AF9-1B55992E98D0}" destId="{EFA9348A-0F2F-49ED-A1F9-75FBF3BCFB60}" srcOrd="4" destOrd="0" presId="urn:microsoft.com/office/officeart/2008/layout/HorizontalMultiLevelHierarchy"/>
    <dgm:cxn modelId="{302D2C6A-74D2-4309-8A09-04DF47EAFB39}" type="presParOf" srcId="{EFA9348A-0F2F-49ED-A1F9-75FBF3BCFB60}" destId="{0BE984B2-44EF-4399-843F-C183E4367F9B}" srcOrd="0" destOrd="0" presId="urn:microsoft.com/office/officeart/2008/layout/HorizontalMultiLevelHierarchy"/>
    <dgm:cxn modelId="{6C6EE18E-7942-44E0-AD31-DD4632E6D129}" type="presParOf" srcId="{3DB45798-332E-42FD-9AF9-1B55992E98D0}" destId="{A4DF9CA9-0343-4EB2-956A-D212FEA67295}" srcOrd="5" destOrd="0" presId="urn:microsoft.com/office/officeart/2008/layout/HorizontalMultiLevelHierarchy"/>
    <dgm:cxn modelId="{B8474D0E-AAA9-4313-BCE7-5E32F7FB07A0}" type="presParOf" srcId="{A4DF9CA9-0343-4EB2-956A-D212FEA67295}" destId="{3EE88864-B46D-427B-9BFB-05BC4E5CEA4A}" srcOrd="0" destOrd="0" presId="urn:microsoft.com/office/officeart/2008/layout/HorizontalMultiLevelHierarchy"/>
    <dgm:cxn modelId="{2B27F760-40BF-473F-A4C1-BCC6CF5821B6}" type="presParOf" srcId="{A4DF9CA9-0343-4EB2-956A-D212FEA67295}" destId="{A38B0861-3E48-4C13-90B1-072D9A957AC3}"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3F2B33-40D9-4B29-AC6D-4A1023D2901E}">
      <dsp:nvSpPr>
        <dsp:cNvPr id="0" name=""/>
        <dsp:cNvSpPr/>
      </dsp:nvSpPr>
      <dsp:spPr>
        <a:xfrm>
          <a:off x="4544766" y="2262981"/>
          <a:ext cx="564116" cy="1612374"/>
        </a:xfrm>
        <a:custGeom>
          <a:avLst/>
          <a:gdLst/>
          <a:ahLst/>
          <a:cxnLst/>
          <a:rect l="0" t="0" r="0" b="0"/>
          <a:pathLst>
            <a:path>
              <a:moveTo>
                <a:pt x="0" y="0"/>
              </a:moveTo>
              <a:lnTo>
                <a:pt x="282058" y="0"/>
              </a:lnTo>
              <a:lnTo>
                <a:pt x="282058" y="1612374"/>
              </a:lnTo>
              <a:lnTo>
                <a:pt x="564116" y="1612374"/>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rtl="1">
            <a:lnSpc>
              <a:spcPct val="90000"/>
            </a:lnSpc>
            <a:spcBef>
              <a:spcPct val="0"/>
            </a:spcBef>
            <a:spcAft>
              <a:spcPct val="35000"/>
            </a:spcAft>
            <a:buNone/>
          </a:pPr>
          <a:endParaRPr lang="fa-IR" sz="600" kern="1200"/>
        </a:p>
      </dsp:txBody>
      <dsp:txXfrm>
        <a:off x="4784119" y="3026463"/>
        <a:ext cx="85410" cy="85410"/>
      </dsp:txXfrm>
    </dsp:sp>
    <dsp:sp modelId="{74ED1EEA-00AC-4206-BF51-792517EDE59B}">
      <dsp:nvSpPr>
        <dsp:cNvPr id="0" name=""/>
        <dsp:cNvSpPr/>
      </dsp:nvSpPr>
      <dsp:spPr>
        <a:xfrm>
          <a:off x="4544766" y="2262981"/>
          <a:ext cx="564116" cy="537458"/>
        </a:xfrm>
        <a:custGeom>
          <a:avLst/>
          <a:gdLst/>
          <a:ahLst/>
          <a:cxnLst/>
          <a:rect l="0" t="0" r="0" b="0"/>
          <a:pathLst>
            <a:path>
              <a:moveTo>
                <a:pt x="0" y="0"/>
              </a:moveTo>
              <a:lnTo>
                <a:pt x="282058" y="0"/>
              </a:lnTo>
              <a:lnTo>
                <a:pt x="282058" y="537458"/>
              </a:lnTo>
              <a:lnTo>
                <a:pt x="564116" y="537458"/>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fa-IR" sz="500" kern="1200"/>
        </a:p>
      </dsp:txBody>
      <dsp:txXfrm>
        <a:off x="4807345" y="2512231"/>
        <a:ext cx="38957" cy="38957"/>
      </dsp:txXfrm>
    </dsp:sp>
    <dsp:sp modelId="{D6B63879-CB6F-4F74-8F73-B4B0937638A5}">
      <dsp:nvSpPr>
        <dsp:cNvPr id="0" name=""/>
        <dsp:cNvSpPr/>
      </dsp:nvSpPr>
      <dsp:spPr>
        <a:xfrm>
          <a:off x="4544766" y="1725523"/>
          <a:ext cx="564116" cy="537458"/>
        </a:xfrm>
        <a:custGeom>
          <a:avLst/>
          <a:gdLst/>
          <a:ahLst/>
          <a:cxnLst/>
          <a:rect l="0" t="0" r="0" b="0"/>
          <a:pathLst>
            <a:path>
              <a:moveTo>
                <a:pt x="0" y="537458"/>
              </a:moveTo>
              <a:lnTo>
                <a:pt x="282058" y="537458"/>
              </a:lnTo>
              <a:lnTo>
                <a:pt x="282058" y="0"/>
              </a:lnTo>
              <a:lnTo>
                <a:pt x="564116" y="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fa-IR" sz="500" kern="1200"/>
        </a:p>
      </dsp:txBody>
      <dsp:txXfrm>
        <a:off x="4807345" y="1974773"/>
        <a:ext cx="38957" cy="38957"/>
      </dsp:txXfrm>
    </dsp:sp>
    <dsp:sp modelId="{F24AD283-C6D6-4237-A9EA-3C8FDDA3E80A}">
      <dsp:nvSpPr>
        <dsp:cNvPr id="0" name=""/>
        <dsp:cNvSpPr/>
      </dsp:nvSpPr>
      <dsp:spPr>
        <a:xfrm>
          <a:off x="4544766" y="650607"/>
          <a:ext cx="564116" cy="1612374"/>
        </a:xfrm>
        <a:custGeom>
          <a:avLst/>
          <a:gdLst/>
          <a:ahLst/>
          <a:cxnLst/>
          <a:rect l="0" t="0" r="0" b="0"/>
          <a:pathLst>
            <a:path>
              <a:moveTo>
                <a:pt x="0" y="1612374"/>
              </a:moveTo>
              <a:lnTo>
                <a:pt x="282058" y="1612374"/>
              </a:lnTo>
              <a:lnTo>
                <a:pt x="282058" y="0"/>
              </a:lnTo>
              <a:lnTo>
                <a:pt x="564116" y="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rtl="1">
            <a:lnSpc>
              <a:spcPct val="90000"/>
            </a:lnSpc>
            <a:spcBef>
              <a:spcPct val="0"/>
            </a:spcBef>
            <a:spcAft>
              <a:spcPct val="35000"/>
            </a:spcAft>
            <a:buNone/>
          </a:pPr>
          <a:endParaRPr lang="fa-IR" sz="600" kern="1200"/>
        </a:p>
      </dsp:txBody>
      <dsp:txXfrm>
        <a:off x="4784119" y="1414089"/>
        <a:ext cx="85410" cy="85410"/>
      </dsp:txXfrm>
    </dsp:sp>
    <dsp:sp modelId="{82AC9ABF-68FF-42ED-B41C-1D43B400449E}">
      <dsp:nvSpPr>
        <dsp:cNvPr id="0" name=""/>
        <dsp:cNvSpPr/>
      </dsp:nvSpPr>
      <dsp:spPr>
        <a:xfrm>
          <a:off x="1160070" y="2217261"/>
          <a:ext cx="564116" cy="91440"/>
        </a:xfrm>
        <a:custGeom>
          <a:avLst/>
          <a:gdLst/>
          <a:ahLst/>
          <a:cxnLst/>
          <a:rect l="0" t="0" r="0" b="0"/>
          <a:pathLst>
            <a:path>
              <a:moveTo>
                <a:pt x="0" y="45720"/>
              </a:moveTo>
              <a:lnTo>
                <a:pt x="564116" y="4572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fa-IR" sz="500" kern="1200"/>
        </a:p>
      </dsp:txBody>
      <dsp:txXfrm>
        <a:off x="1428025" y="2248878"/>
        <a:ext cx="28205" cy="28205"/>
      </dsp:txXfrm>
    </dsp:sp>
    <dsp:sp modelId="{A5DE5656-0694-46CC-9F00-85DE9D5074F6}">
      <dsp:nvSpPr>
        <dsp:cNvPr id="0" name=""/>
        <dsp:cNvSpPr/>
      </dsp:nvSpPr>
      <dsp:spPr>
        <a:xfrm rot="16200000">
          <a:off x="-1532877" y="1833015"/>
          <a:ext cx="4525963" cy="85993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2489200" rtl="0">
            <a:lnSpc>
              <a:spcPct val="90000"/>
            </a:lnSpc>
            <a:spcBef>
              <a:spcPct val="0"/>
            </a:spcBef>
            <a:spcAft>
              <a:spcPct val="35000"/>
            </a:spcAft>
            <a:buNone/>
          </a:pPr>
          <a:r>
            <a:rPr lang="en-US" sz="5600" kern="1200" dirty="0"/>
            <a:t>Dilemma</a:t>
          </a:r>
          <a:endParaRPr lang="fa-IR" sz="5600" kern="1200" dirty="0"/>
        </a:p>
      </dsp:txBody>
      <dsp:txXfrm>
        <a:off x="-1532877" y="1833015"/>
        <a:ext cx="4525963" cy="859932"/>
      </dsp:txXfrm>
    </dsp:sp>
    <dsp:sp modelId="{DD270FED-0FAA-4E2D-8028-41EAF8C4F168}">
      <dsp:nvSpPr>
        <dsp:cNvPr id="0" name=""/>
        <dsp:cNvSpPr/>
      </dsp:nvSpPr>
      <dsp:spPr>
        <a:xfrm>
          <a:off x="1724186" y="1833015"/>
          <a:ext cx="2820580" cy="85993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rtl="0">
            <a:lnSpc>
              <a:spcPct val="90000"/>
            </a:lnSpc>
            <a:spcBef>
              <a:spcPct val="0"/>
            </a:spcBef>
            <a:spcAft>
              <a:spcPct val="35000"/>
            </a:spcAft>
            <a:buNone/>
          </a:pPr>
          <a:r>
            <a:rPr lang="en-US" sz="2200" kern="1200"/>
            <a:t>Choose from</a:t>
          </a:r>
          <a:endParaRPr lang="fa-IR" sz="2200" kern="1200"/>
        </a:p>
      </dsp:txBody>
      <dsp:txXfrm>
        <a:off x="1724186" y="1833015"/>
        <a:ext cx="2820580" cy="859932"/>
      </dsp:txXfrm>
    </dsp:sp>
    <dsp:sp modelId="{F9354ECF-74BA-45D9-974D-7A06192377A9}">
      <dsp:nvSpPr>
        <dsp:cNvPr id="0" name=""/>
        <dsp:cNvSpPr/>
      </dsp:nvSpPr>
      <dsp:spPr>
        <a:xfrm>
          <a:off x="5108882" y="220640"/>
          <a:ext cx="2820580" cy="859932"/>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rtl="0">
            <a:lnSpc>
              <a:spcPct val="90000"/>
            </a:lnSpc>
            <a:spcBef>
              <a:spcPct val="0"/>
            </a:spcBef>
            <a:spcAft>
              <a:spcPct val="35000"/>
            </a:spcAft>
            <a:buNone/>
          </a:pPr>
          <a:r>
            <a:rPr lang="en-US" sz="2200" kern="1200" dirty="0">
              <a:solidFill>
                <a:schemeClr val="tx1"/>
              </a:solidFill>
            </a:rPr>
            <a:t>Unsatisfactory or undesirable alternatives</a:t>
          </a:r>
          <a:endParaRPr lang="fa-IR" sz="2200" kern="1200" dirty="0">
            <a:solidFill>
              <a:schemeClr val="tx1"/>
            </a:solidFill>
          </a:endParaRPr>
        </a:p>
      </dsp:txBody>
      <dsp:txXfrm>
        <a:off x="5108882" y="220640"/>
        <a:ext cx="2820580" cy="859932"/>
      </dsp:txXfrm>
    </dsp:sp>
    <dsp:sp modelId="{6A8C4AC5-51B2-4287-B4A5-7DCA7C168DD1}">
      <dsp:nvSpPr>
        <dsp:cNvPr id="0" name=""/>
        <dsp:cNvSpPr/>
      </dsp:nvSpPr>
      <dsp:spPr>
        <a:xfrm>
          <a:off x="5108882" y="1295556"/>
          <a:ext cx="2820580" cy="859932"/>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rtl="0">
            <a:lnSpc>
              <a:spcPct val="90000"/>
            </a:lnSpc>
            <a:spcBef>
              <a:spcPct val="0"/>
            </a:spcBef>
            <a:spcAft>
              <a:spcPct val="35000"/>
            </a:spcAft>
            <a:buNone/>
          </a:pPr>
          <a:r>
            <a:rPr lang="en-US" sz="2200" kern="1200" dirty="0">
              <a:solidFill>
                <a:schemeClr val="tx1"/>
              </a:solidFill>
            </a:rPr>
            <a:t>Unsatisfactory or undesirable alternatives</a:t>
          </a:r>
          <a:endParaRPr lang="fa-IR" sz="2200" kern="1200" dirty="0">
            <a:solidFill>
              <a:schemeClr val="tx1"/>
            </a:solidFill>
          </a:endParaRPr>
        </a:p>
      </dsp:txBody>
      <dsp:txXfrm>
        <a:off x="5108882" y="1295556"/>
        <a:ext cx="2820580" cy="859932"/>
      </dsp:txXfrm>
    </dsp:sp>
    <dsp:sp modelId="{188759CC-26BC-4437-9649-FA82B9511025}">
      <dsp:nvSpPr>
        <dsp:cNvPr id="0" name=""/>
        <dsp:cNvSpPr/>
      </dsp:nvSpPr>
      <dsp:spPr>
        <a:xfrm>
          <a:off x="5108882" y="2370473"/>
          <a:ext cx="2820580" cy="859932"/>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rtl="0">
            <a:lnSpc>
              <a:spcPct val="90000"/>
            </a:lnSpc>
            <a:spcBef>
              <a:spcPct val="0"/>
            </a:spcBef>
            <a:spcAft>
              <a:spcPct val="35000"/>
            </a:spcAft>
            <a:buNone/>
          </a:pPr>
          <a:r>
            <a:rPr lang="en-US" sz="2200" kern="1200" dirty="0">
              <a:solidFill>
                <a:schemeClr val="tx1"/>
              </a:solidFill>
            </a:rPr>
            <a:t>Unsatisfactory or undesirable alternatives</a:t>
          </a:r>
          <a:endParaRPr lang="fa-IR" sz="2200" kern="1200" dirty="0">
            <a:solidFill>
              <a:schemeClr val="tx1"/>
            </a:solidFill>
          </a:endParaRPr>
        </a:p>
      </dsp:txBody>
      <dsp:txXfrm>
        <a:off x="5108882" y="2370473"/>
        <a:ext cx="2820580" cy="859932"/>
      </dsp:txXfrm>
    </dsp:sp>
    <dsp:sp modelId="{AA0D2C95-24CC-41F4-A695-7EA7997E6C02}">
      <dsp:nvSpPr>
        <dsp:cNvPr id="0" name=""/>
        <dsp:cNvSpPr/>
      </dsp:nvSpPr>
      <dsp:spPr>
        <a:xfrm>
          <a:off x="5108882" y="3445389"/>
          <a:ext cx="2820580" cy="859932"/>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rtl="0">
            <a:lnSpc>
              <a:spcPct val="90000"/>
            </a:lnSpc>
            <a:spcBef>
              <a:spcPct val="0"/>
            </a:spcBef>
            <a:spcAft>
              <a:spcPct val="35000"/>
            </a:spcAft>
            <a:buNone/>
          </a:pPr>
          <a:r>
            <a:rPr lang="en-US" sz="2200" kern="1200" dirty="0">
              <a:solidFill>
                <a:schemeClr val="tx1"/>
              </a:solidFill>
            </a:rPr>
            <a:t>Unsatisfactory or undesirable alternatives</a:t>
          </a:r>
          <a:endParaRPr lang="fa-IR" sz="2200" kern="1200" dirty="0">
            <a:solidFill>
              <a:schemeClr val="tx1"/>
            </a:solidFill>
          </a:endParaRPr>
        </a:p>
      </dsp:txBody>
      <dsp:txXfrm>
        <a:off x="5108882" y="3445389"/>
        <a:ext cx="2820580" cy="8599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4F1DDE-80DE-46C1-AE72-184C5984BA01}">
      <dsp:nvSpPr>
        <dsp:cNvPr id="0" name=""/>
        <dsp:cNvSpPr/>
      </dsp:nvSpPr>
      <dsp:spPr>
        <a:xfrm>
          <a:off x="4306" y="1406628"/>
          <a:ext cx="3425411" cy="1712705"/>
        </a:xfrm>
        <a:prstGeom prst="roundRect">
          <a:avLst>
            <a:gd name="adj" fmla="val 10000"/>
          </a:avLst>
        </a:prstGeom>
        <a:solidFill>
          <a:schemeClr val="accent3">
            <a:lumMod val="50000"/>
          </a:schemeClr>
        </a:solidFill>
        <a:ln w="2857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rtl="0">
            <a:lnSpc>
              <a:spcPct val="90000"/>
            </a:lnSpc>
            <a:spcBef>
              <a:spcPct val="0"/>
            </a:spcBef>
            <a:spcAft>
              <a:spcPct val="35000"/>
            </a:spcAft>
            <a:buNone/>
          </a:pPr>
          <a:r>
            <a:rPr lang="en-US" sz="2600" kern="1200"/>
            <a:t>A conflict of interest</a:t>
          </a:r>
          <a:endParaRPr lang="fa-IR" sz="2600" kern="1200"/>
        </a:p>
      </dsp:txBody>
      <dsp:txXfrm>
        <a:off x="54469" y="1456791"/>
        <a:ext cx="3325085" cy="1612379"/>
      </dsp:txXfrm>
    </dsp:sp>
    <dsp:sp modelId="{B8F5CBC1-8EED-4B59-88DF-3D1C9C3E27F5}">
      <dsp:nvSpPr>
        <dsp:cNvPr id="0" name=""/>
        <dsp:cNvSpPr/>
      </dsp:nvSpPr>
      <dsp:spPr>
        <a:xfrm rot="19457599">
          <a:off x="3271118" y="1736520"/>
          <a:ext cx="1687362" cy="68115"/>
        </a:xfrm>
        <a:custGeom>
          <a:avLst/>
          <a:gdLst/>
          <a:ahLst/>
          <a:cxnLst/>
          <a:rect l="0" t="0" r="0" b="0"/>
          <a:pathLst>
            <a:path>
              <a:moveTo>
                <a:pt x="0" y="34057"/>
              </a:moveTo>
              <a:lnTo>
                <a:pt x="1687362" y="34057"/>
              </a:lnTo>
            </a:path>
          </a:pathLst>
        </a:custGeom>
        <a:noFill/>
        <a:ln w="28575" cap="flat" cmpd="sng" algn="ctr">
          <a:solidFill>
            <a:scrgbClr r="0" g="0" b="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rtl="1">
            <a:lnSpc>
              <a:spcPct val="90000"/>
            </a:lnSpc>
            <a:spcBef>
              <a:spcPct val="0"/>
            </a:spcBef>
            <a:spcAft>
              <a:spcPct val="35000"/>
            </a:spcAft>
            <a:buNone/>
          </a:pPr>
          <a:endParaRPr lang="fa-IR" sz="600" kern="1200"/>
        </a:p>
      </dsp:txBody>
      <dsp:txXfrm>
        <a:off x="4072615" y="1728394"/>
        <a:ext cx="84368" cy="84368"/>
      </dsp:txXfrm>
    </dsp:sp>
    <dsp:sp modelId="{39DEE478-2781-4532-ACA5-DD5B5BA3A404}">
      <dsp:nvSpPr>
        <dsp:cNvPr id="0" name=""/>
        <dsp:cNvSpPr/>
      </dsp:nvSpPr>
      <dsp:spPr>
        <a:xfrm>
          <a:off x="4799882" y="421822"/>
          <a:ext cx="3425411" cy="1712705"/>
        </a:xfrm>
        <a:prstGeom prst="roundRect">
          <a:avLst>
            <a:gd name="adj" fmla="val 10000"/>
          </a:avLst>
        </a:prstGeom>
        <a:solidFill>
          <a:schemeClr val="accent3">
            <a:lumMod val="50000"/>
          </a:schemeClr>
        </a:solidFill>
        <a:ln w="2857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rtl="0">
            <a:lnSpc>
              <a:spcPct val="90000"/>
            </a:lnSpc>
            <a:spcBef>
              <a:spcPct val="0"/>
            </a:spcBef>
            <a:spcAft>
              <a:spcPct val="35000"/>
            </a:spcAft>
            <a:buNone/>
          </a:pPr>
          <a:r>
            <a:rPr lang="en-US" sz="2600" kern="1200" dirty="0"/>
            <a:t>Primary interest</a:t>
          </a:r>
        </a:p>
        <a:p>
          <a:pPr marL="0" lvl="0" indent="0" algn="ctr" defTabSz="1155700" rtl="0">
            <a:lnSpc>
              <a:spcPct val="90000"/>
            </a:lnSpc>
            <a:spcBef>
              <a:spcPct val="0"/>
            </a:spcBef>
            <a:spcAft>
              <a:spcPct val="35000"/>
            </a:spcAft>
            <a:buNone/>
          </a:pPr>
          <a:r>
            <a:rPr lang="en-US" sz="2600" kern="1200" dirty="0"/>
            <a:t> (e.g. patient care, research and education)</a:t>
          </a:r>
          <a:endParaRPr lang="fa-IR" sz="2600" kern="1200" dirty="0"/>
        </a:p>
      </dsp:txBody>
      <dsp:txXfrm>
        <a:off x="4850045" y="471985"/>
        <a:ext cx="3325085" cy="1612379"/>
      </dsp:txXfrm>
    </dsp:sp>
    <dsp:sp modelId="{D12F641B-C224-488B-AAF3-5037500C43E5}">
      <dsp:nvSpPr>
        <dsp:cNvPr id="0" name=""/>
        <dsp:cNvSpPr/>
      </dsp:nvSpPr>
      <dsp:spPr>
        <a:xfrm rot="2142401">
          <a:off x="3271118" y="2721326"/>
          <a:ext cx="1687362" cy="68115"/>
        </a:xfrm>
        <a:custGeom>
          <a:avLst/>
          <a:gdLst/>
          <a:ahLst/>
          <a:cxnLst/>
          <a:rect l="0" t="0" r="0" b="0"/>
          <a:pathLst>
            <a:path>
              <a:moveTo>
                <a:pt x="0" y="34057"/>
              </a:moveTo>
              <a:lnTo>
                <a:pt x="1687362" y="34057"/>
              </a:lnTo>
            </a:path>
          </a:pathLst>
        </a:custGeom>
        <a:noFill/>
        <a:ln w="28575" cap="flat" cmpd="sng" algn="ctr">
          <a:solidFill>
            <a:scrgbClr r="0" g="0" b="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rtl="1">
            <a:lnSpc>
              <a:spcPct val="90000"/>
            </a:lnSpc>
            <a:spcBef>
              <a:spcPct val="0"/>
            </a:spcBef>
            <a:spcAft>
              <a:spcPct val="35000"/>
            </a:spcAft>
            <a:buNone/>
          </a:pPr>
          <a:endParaRPr lang="fa-IR" sz="600" kern="1200"/>
        </a:p>
      </dsp:txBody>
      <dsp:txXfrm>
        <a:off x="4072615" y="2713200"/>
        <a:ext cx="84368" cy="84368"/>
      </dsp:txXfrm>
    </dsp:sp>
    <dsp:sp modelId="{4972A961-68F1-4630-9FAB-E746ABE5AFF8}">
      <dsp:nvSpPr>
        <dsp:cNvPr id="0" name=""/>
        <dsp:cNvSpPr/>
      </dsp:nvSpPr>
      <dsp:spPr>
        <a:xfrm>
          <a:off x="4799882" y="2391434"/>
          <a:ext cx="3425411" cy="1712705"/>
        </a:xfrm>
        <a:prstGeom prst="roundRect">
          <a:avLst>
            <a:gd name="adj" fmla="val 10000"/>
          </a:avLst>
        </a:prstGeom>
        <a:solidFill>
          <a:schemeClr val="accent3">
            <a:lumMod val="50000"/>
          </a:schemeClr>
        </a:solidFill>
        <a:ln w="2857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rtl="0">
            <a:lnSpc>
              <a:spcPct val="90000"/>
            </a:lnSpc>
            <a:spcBef>
              <a:spcPct val="0"/>
            </a:spcBef>
            <a:spcAft>
              <a:spcPct val="35000"/>
            </a:spcAft>
            <a:buNone/>
          </a:pPr>
          <a:r>
            <a:rPr lang="en-US" sz="2600" kern="1200" dirty="0"/>
            <a:t>Secondary interest (financial gain, personal prestige, academic promotion etc.)</a:t>
          </a:r>
          <a:endParaRPr lang="fa-IR" sz="2600" kern="1200" dirty="0"/>
        </a:p>
      </dsp:txBody>
      <dsp:txXfrm>
        <a:off x="4850045" y="2441597"/>
        <a:ext cx="3325085" cy="16123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A9348A-0F2F-49ED-A1F9-75FBF3BCFB60}">
      <dsp:nvSpPr>
        <dsp:cNvPr id="0" name=""/>
        <dsp:cNvSpPr/>
      </dsp:nvSpPr>
      <dsp:spPr>
        <a:xfrm>
          <a:off x="4544766" y="2262981"/>
          <a:ext cx="564116" cy="1074916"/>
        </a:xfrm>
        <a:custGeom>
          <a:avLst/>
          <a:gdLst/>
          <a:ahLst/>
          <a:cxnLst/>
          <a:rect l="0" t="0" r="0" b="0"/>
          <a:pathLst>
            <a:path>
              <a:moveTo>
                <a:pt x="0" y="0"/>
              </a:moveTo>
              <a:lnTo>
                <a:pt x="282058" y="0"/>
              </a:lnTo>
              <a:lnTo>
                <a:pt x="282058" y="1074916"/>
              </a:lnTo>
              <a:lnTo>
                <a:pt x="564116" y="107491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fa-IR" sz="500" kern="1200"/>
        </a:p>
      </dsp:txBody>
      <dsp:txXfrm>
        <a:off x="4796475" y="2770090"/>
        <a:ext cx="60697" cy="60697"/>
      </dsp:txXfrm>
    </dsp:sp>
    <dsp:sp modelId="{B251B83D-80EC-4FEB-B5A7-233B6833C28E}">
      <dsp:nvSpPr>
        <dsp:cNvPr id="0" name=""/>
        <dsp:cNvSpPr/>
      </dsp:nvSpPr>
      <dsp:spPr>
        <a:xfrm>
          <a:off x="4544766" y="2217261"/>
          <a:ext cx="564116" cy="91440"/>
        </a:xfrm>
        <a:custGeom>
          <a:avLst/>
          <a:gdLst/>
          <a:ahLst/>
          <a:cxnLst/>
          <a:rect l="0" t="0" r="0" b="0"/>
          <a:pathLst>
            <a:path>
              <a:moveTo>
                <a:pt x="0" y="45720"/>
              </a:moveTo>
              <a:lnTo>
                <a:pt x="564116" y="4572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fa-IR" sz="500" kern="1200"/>
        </a:p>
      </dsp:txBody>
      <dsp:txXfrm>
        <a:off x="4812721" y="2248878"/>
        <a:ext cx="28205" cy="28205"/>
      </dsp:txXfrm>
    </dsp:sp>
    <dsp:sp modelId="{BA865439-0BC2-4075-B7B1-DA990D45BB1A}">
      <dsp:nvSpPr>
        <dsp:cNvPr id="0" name=""/>
        <dsp:cNvSpPr/>
      </dsp:nvSpPr>
      <dsp:spPr>
        <a:xfrm>
          <a:off x="4544766" y="1188065"/>
          <a:ext cx="564116" cy="1074916"/>
        </a:xfrm>
        <a:custGeom>
          <a:avLst/>
          <a:gdLst/>
          <a:ahLst/>
          <a:cxnLst/>
          <a:rect l="0" t="0" r="0" b="0"/>
          <a:pathLst>
            <a:path>
              <a:moveTo>
                <a:pt x="0" y="1074916"/>
              </a:moveTo>
              <a:lnTo>
                <a:pt x="282058" y="1074916"/>
              </a:lnTo>
              <a:lnTo>
                <a:pt x="282058" y="0"/>
              </a:lnTo>
              <a:lnTo>
                <a:pt x="564116"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fa-IR" sz="500" kern="1200"/>
        </a:p>
      </dsp:txBody>
      <dsp:txXfrm>
        <a:off x="4796475" y="1695174"/>
        <a:ext cx="60697" cy="60697"/>
      </dsp:txXfrm>
    </dsp:sp>
    <dsp:sp modelId="{EF221E1B-DE3E-422E-94FD-D63EA73919C1}">
      <dsp:nvSpPr>
        <dsp:cNvPr id="0" name=""/>
        <dsp:cNvSpPr/>
      </dsp:nvSpPr>
      <dsp:spPr>
        <a:xfrm>
          <a:off x="1160070" y="2217261"/>
          <a:ext cx="564116" cy="91440"/>
        </a:xfrm>
        <a:custGeom>
          <a:avLst/>
          <a:gdLst/>
          <a:ahLst/>
          <a:cxnLst/>
          <a:rect l="0" t="0" r="0" b="0"/>
          <a:pathLst>
            <a:path>
              <a:moveTo>
                <a:pt x="0" y="45720"/>
              </a:moveTo>
              <a:lnTo>
                <a:pt x="564116" y="4572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fa-IR" sz="500" kern="1200"/>
        </a:p>
      </dsp:txBody>
      <dsp:txXfrm>
        <a:off x="1428025" y="2248878"/>
        <a:ext cx="28205" cy="28205"/>
      </dsp:txXfrm>
    </dsp:sp>
    <dsp:sp modelId="{E470750E-046A-471A-83C6-C3A4661CF045}">
      <dsp:nvSpPr>
        <dsp:cNvPr id="0" name=""/>
        <dsp:cNvSpPr/>
      </dsp:nvSpPr>
      <dsp:spPr>
        <a:xfrm rot="16200000">
          <a:off x="-1532877" y="1833015"/>
          <a:ext cx="4525963" cy="85993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2489200" rtl="0">
            <a:lnSpc>
              <a:spcPct val="90000"/>
            </a:lnSpc>
            <a:spcBef>
              <a:spcPct val="0"/>
            </a:spcBef>
            <a:spcAft>
              <a:spcPct val="35000"/>
            </a:spcAft>
            <a:buNone/>
          </a:pPr>
          <a:r>
            <a:rPr lang="en-US" sz="5600" kern="1200"/>
            <a:t>Conflict</a:t>
          </a:r>
          <a:endParaRPr lang="fa-IR" sz="5600" kern="1200"/>
        </a:p>
      </dsp:txBody>
      <dsp:txXfrm>
        <a:off x="-1532877" y="1833015"/>
        <a:ext cx="4525963" cy="859932"/>
      </dsp:txXfrm>
    </dsp:sp>
    <dsp:sp modelId="{C4F0421E-EA17-4A4F-A845-12177B731F80}">
      <dsp:nvSpPr>
        <dsp:cNvPr id="0" name=""/>
        <dsp:cNvSpPr/>
      </dsp:nvSpPr>
      <dsp:spPr>
        <a:xfrm>
          <a:off x="1724186" y="1833015"/>
          <a:ext cx="2820580" cy="85993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rtl="0">
            <a:lnSpc>
              <a:spcPct val="90000"/>
            </a:lnSpc>
            <a:spcBef>
              <a:spcPct val="0"/>
            </a:spcBef>
            <a:spcAft>
              <a:spcPct val="35000"/>
            </a:spcAft>
            <a:buNone/>
          </a:pPr>
          <a:r>
            <a:rPr lang="en-US" sz="2500" kern="1200"/>
            <a:t>Choose </a:t>
          </a:r>
          <a:endParaRPr lang="fa-IR" sz="2500" kern="1200"/>
        </a:p>
      </dsp:txBody>
      <dsp:txXfrm>
        <a:off x="1724186" y="1833015"/>
        <a:ext cx="2820580" cy="859932"/>
      </dsp:txXfrm>
    </dsp:sp>
    <dsp:sp modelId="{718B9EFA-4ADD-4FAB-8629-C964B8E7B896}">
      <dsp:nvSpPr>
        <dsp:cNvPr id="0" name=""/>
        <dsp:cNvSpPr/>
      </dsp:nvSpPr>
      <dsp:spPr>
        <a:xfrm>
          <a:off x="5108882" y="758098"/>
          <a:ext cx="2820580" cy="859932"/>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rtl="0">
            <a:lnSpc>
              <a:spcPct val="90000"/>
            </a:lnSpc>
            <a:spcBef>
              <a:spcPct val="0"/>
            </a:spcBef>
            <a:spcAft>
              <a:spcPct val="35000"/>
            </a:spcAft>
            <a:buNone/>
          </a:pPr>
          <a:r>
            <a:rPr lang="en-US" sz="2500" kern="1200" dirty="0"/>
            <a:t>Patient interest</a:t>
          </a:r>
          <a:endParaRPr lang="fa-IR" sz="2500" kern="1200" dirty="0"/>
        </a:p>
      </dsp:txBody>
      <dsp:txXfrm>
        <a:off x="5108882" y="758098"/>
        <a:ext cx="2820580" cy="859932"/>
      </dsp:txXfrm>
    </dsp:sp>
    <dsp:sp modelId="{38769D7B-AF42-47BA-97AF-06A6BD0F0601}">
      <dsp:nvSpPr>
        <dsp:cNvPr id="0" name=""/>
        <dsp:cNvSpPr/>
      </dsp:nvSpPr>
      <dsp:spPr>
        <a:xfrm>
          <a:off x="5108882" y="1833015"/>
          <a:ext cx="2820580" cy="859932"/>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rtl="0">
            <a:lnSpc>
              <a:spcPct val="90000"/>
            </a:lnSpc>
            <a:spcBef>
              <a:spcPct val="0"/>
            </a:spcBef>
            <a:spcAft>
              <a:spcPct val="35000"/>
            </a:spcAft>
            <a:buNone/>
          </a:pPr>
          <a:r>
            <a:rPr lang="en-US" sz="2500" kern="1200"/>
            <a:t>Healthcare practitioners interest</a:t>
          </a:r>
          <a:endParaRPr lang="fa-IR" sz="2500" kern="1200"/>
        </a:p>
      </dsp:txBody>
      <dsp:txXfrm>
        <a:off x="5108882" y="1833015"/>
        <a:ext cx="2820580" cy="859932"/>
      </dsp:txXfrm>
    </dsp:sp>
    <dsp:sp modelId="{3EE88864-B46D-427B-9BFB-05BC4E5CEA4A}">
      <dsp:nvSpPr>
        <dsp:cNvPr id="0" name=""/>
        <dsp:cNvSpPr/>
      </dsp:nvSpPr>
      <dsp:spPr>
        <a:xfrm>
          <a:off x="5108882" y="2907931"/>
          <a:ext cx="2820580" cy="859932"/>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rtl="0">
            <a:lnSpc>
              <a:spcPct val="90000"/>
            </a:lnSpc>
            <a:spcBef>
              <a:spcPct val="0"/>
            </a:spcBef>
            <a:spcAft>
              <a:spcPct val="35000"/>
            </a:spcAft>
            <a:buNone/>
          </a:pPr>
          <a:r>
            <a:rPr lang="en-US" sz="2500" kern="1200" dirty="0"/>
            <a:t>Patient interest</a:t>
          </a:r>
          <a:endParaRPr lang="fa-IR" sz="2500" kern="1200" dirty="0"/>
        </a:p>
      </dsp:txBody>
      <dsp:txXfrm>
        <a:off x="5108882" y="2907931"/>
        <a:ext cx="2820580" cy="859932"/>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FBA49-4014-482C-8B05-4544C32A2B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C63F96-4D77-4DC8-9A75-0C632018D6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D72254-A2AF-48CE-BF64-2EEF6CE77943}"/>
              </a:ext>
            </a:extLst>
          </p:cNvPr>
          <p:cNvSpPr>
            <a:spLocks noGrp="1"/>
          </p:cNvSpPr>
          <p:nvPr>
            <p:ph type="dt" sz="half" idx="10"/>
          </p:nvPr>
        </p:nvSpPr>
        <p:spPr/>
        <p:txBody>
          <a:bodyPr/>
          <a:lstStyle/>
          <a:p>
            <a:fld id="{9F0F2603-92E0-48E6-9C5B-255DF422C586}" type="datetimeFigureOut">
              <a:rPr lang="en-US" smtClean="0"/>
              <a:t>3/8/2021</a:t>
            </a:fld>
            <a:endParaRPr lang="en-US"/>
          </a:p>
        </p:txBody>
      </p:sp>
      <p:sp>
        <p:nvSpPr>
          <p:cNvPr id="5" name="Footer Placeholder 4">
            <a:extLst>
              <a:ext uri="{FF2B5EF4-FFF2-40B4-BE49-F238E27FC236}">
                <a16:creationId xmlns:a16="http://schemas.microsoft.com/office/drawing/2014/main" id="{F6E8FA55-8094-4F1E-BE96-D07727A901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4EB501-EB60-44A9-ADA1-E9A919963127}"/>
              </a:ext>
            </a:extLst>
          </p:cNvPr>
          <p:cNvSpPr>
            <a:spLocks noGrp="1"/>
          </p:cNvSpPr>
          <p:nvPr>
            <p:ph type="sldNum" sz="quarter" idx="12"/>
          </p:nvPr>
        </p:nvSpPr>
        <p:spPr/>
        <p:txBody>
          <a:bodyPr/>
          <a:lstStyle/>
          <a:p>
            <a:fld id="{EF466834-8FA4-4D53-BD51-D7123F0EAD15}" type="slidenum">
              <a:rPr lang="en-US" smtClean="0"/>
              <a:t>‹#›</a:t>
            </a:fld>
            <a:endParaRPr lang="en-US"/>
          </a:p>
        </p:txBody>
      </p:sp>
    </p:spTree>
    <p:extLst>
      <p:ext uri="{BB962C8B-B14F-4D97-AF65-F5344CB8AC3E}">
        <p14:creationId xmlns:p14="http://schemas.microsoft.com/office/powerpoint/2010/main" val="3651125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470A7-BD22-44D0-B7A3-32F120FDD4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59ED9A-B7EA-4FF3-AE7B-D60FB21F82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B11527-5303-4CC4-96A5-E1EF2F3671ED}"/>
              </a:ext>
            </a:extLst>
          </p:cNvPr>
          <p:cNvSpPr>
            <a:spLocks noGrp="1"/>
          </p:cNvSpPr>
          <p:nvPr>
            <p:ph type="dt" sz="half" idx="10"/>
          </p:nvPr>
        </p:nvSpPr>
        <p:spPr/>
        <p:txBody>
          <a:bodyPr/>
          <a:lstStyle/>
          <a:p>
            <a:fld id="{9F0F2603-92E0-48E6-9C5B-255DF422C586}" type="datetimeFigureOut">
              <a:rPr lang="en-US" smtClean="0"/>
              <a:t>3/8/2021</a:t>
            </a:fld>
            <a:endParaRPr lang="en-US"/>
          </a:p>
        </p:txBody>
      </p:sp>
      <p:sp>
        <p:nvSpPr>
          <p:cNvPr id="5" name="Footer Placeholder 4">
            <a:extLst>
              <a:ext uri="{FF2B5EF4-FFF2-40B4-BE49-F238E27FC236}">
                <a16:creationId xmlns:a16="http://schemas.microsoft.com/office/drawing/2014/main" id="{B64EBD52-EE3A-4A69-968A-BCCD11AE80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B59878-DCAC-40AC-8C2A-0EFC6F112114}"/>
              </a:ext>
            </a:extLst>
          </p:cNvPr>
          <p:cNvSpPr>
            <a:spLocks noGrp="1"/>
          </p:cNvSpPr>
          <p:nvPr>
            <p:ph type="sldNum" sz="quarter" idx="12"/>
          </p:nvPr>
        </p:nvSpPr>
        <p:spPr/>
        <p:txBody>
          <a:bodyPr/>
          <a:lstStyle/>
          <a:p>
            <a:fld id="{EF466834-8FA4-4D53-BD51-D7123F0EAD15}" type="slidenum">
              <a:rPr lang="en-US" smtClean="0"/>
              <a:t>‹#›</a:t>
            </a:fld>
            <a:endParaRPr lang="en-US"/>
          </a:p>
        </p:txBody>
      </p:sp>
    </p:spTree>
    <p:extLst>
      <p:ext uri="{BB962C8B-B14F-4D97-AF65-F5344CB8AC3E}">
        <p14:creationId xmlns:p14="http://schemas.microsoft.com/office/powerpoint/2010/main" val="2788907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9D5C32-5AF5-4A36-8C77-A3FE5A0644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8D2413-B004-48A3-BE5A-F0C8EB29D8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4EBBA2-CFA8-44D4-B46F-DAB94AB27492}"/>
              </a:ext>
            </a:extLst>
          </p:cNvPr>
          <p:cNvSpPr>
            <a:spLocks noGrp="1"/>
          </p:cNvSpPr>
          <p:nvPr>
            <p:ph type="dt" sz="half" idx="10"/>
          </p:nvPr>
        </p:nvSpPr>
        <p:spPr/>
        <p:txBody>
          <a:bodyPr/>
          <a:lstStyle/>
          <a:p>
            <a:fld id="{9F0F2603-92E0-48E6-9C5B-255DF422C586}" type="datetimeFigureOut">
              <a:rPr lang="en-US" smtClean="0"/>
              <a:t>3/8/2021</a:t>
            </a:fld>
            <a:endParaRPr lang="en-US"/>
          </a:p>
        </p:txBody>
      </p:sp>
      <p:sp>
        <p:nvSpPr>
          <p:cNvPr id="5" name="Footer Placeholder 4">
            <a:extLst>
              <a:ext uri="{FF2B5EF4-FFF2-40B4-BE49-F238E27FC236}">
                <a16:creationId xmlns:a16="http://schemas.microsoft.com/office/drawing/2014/main" id="{1A204428-8367-4411-B4EE-B11FAC6345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07D613-22D3-42E9-9067-FCA384617F7D}"/>
              </a:ext>
            </a:extLst>
          </p:cNvPr>
          <p:cNvSpPr>
            <a:spLocks noGrp="1"/>
          </p:cNvSpPr>
          <p:nvPr>
            <p:ph type="sldNum" sz="quarter" idx="12"/>
          </p:nvPr>
        </p:nvSpPr>
        <p:spPr/>
        <p:txBody>
          <a:bodyPr/>
          <a:lstStyle/>
          <a:p>
            <a:fld id="{EF466834-8FA4-4D53-BD51-D7123F0EAD15}" type="slidenum">
              <a:rPr lang="en-US" smtClean="0"/>
              <a:t>‹#›</a:t>
            </a:fld>
            <a:endParaRPr lang="en-US"/>
          </a:p>
        </p:txBody>
      </p:sp>
    </p:spTree>
    <p:extLst>
      <p:ext uri="{BB962C8B-B14F-4D97-AF65-F5344CB8AC3E}">
        <p14:creationId xmlns:p14="http://schemas.microsoft.com/office/powerpoint/2010/main" val="1038615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CA755-1BAA-467D-9346-F5E7C15198BE}"/>
              </a:ext>
            </a:extLst>
          </p:cNvPr>
          <p:cNvSpPr>
            <a:spLocks noGrp="1"/>
          </p:cNvSpPr>
          <p:nvPr>
            <p:ph type="title"/>
          </p:nvPr>
        </p:nvSpPr>
        <p:spPr>
          <a:solidFill>
            <a:srgbClr val="FFFF00"/>
          </a:solidFill>
        </p:spPr>
        <p:txBody>
          <a:bodyPr/>
          <a:lstStyle>
            <a:lvl1pPr algn="ctr" rtl="1">
              <a:defRPr sz="3600">
                <a:cs typeface="B Nazanin" panose="00000400000000000000" pitchFamily="2" charset="-78"/>
              </a:defRPr>
            </a:lvl1pPr>
          </a:lstStyle>
          <a:p>
            <a:r>
              <a:rPr lang="en-US" dirty="0"/>
              <a:t>Click to edit Master title style</a:t>
            </a:r>
          </a:p>
        </p:txBody>
      </p:sp>
      <p:sp>
        <p:nvSpPr>
          <p:cNvPr id="3" name="Text Placeholder 2">
            <a:extLst>
              <a:ext uri="{FF2B5EF4-FFF2-40B4-BE49-F238E27FC236}">
                <a16:creationId xmlns:a16="http://schemas.microsoft.com/office/drawing/2014/main" id="{F7D1ACC9-8418-4B22-93E8-A209C0B42C54}"/>
              </a:ext>
            </a:extLst>
          </p:cNvPr>
          <p:cNvSpPr>
            <a:spLocks noGrp="1"/>
          </p:cNvSpPr>
          <p:nvPr>
            <p:ph type="body" idx="1"/>
          </p:nvPr>
        </p:nvSpPr>
        <p:spPr/>
        <p:txBody>
          <a:bodyPr/>
          <a:lstStyle>
            <a:lvl1pPr algn="just" rtl="1">
              <a:defRPr sz="2400">
                <a:cs typeface="B Nazanin" panose="00000400000000000000" pitchFamily="2" charset="-78"/>
              </a:defRPr>
            </a:lvl1pPr>
            <a:lvl2pPr algn="just" rtl="1">
              <a:defRPr sz="2400">
                <a:cs typeface="B Nazanin" panose="00000400000000000000" pitchFamily="2" charset="-78"/>
              </a:defRPr>
            </a:lvl2pPr>
            <a:lvl3pPr algn="just" rtl="1">
              <a:defRPr sz="2400">
                <a:cs typeface="B Nazanin" panose="00000400000000000000" pitchFamily="2" charset="-78"/>
              </a:defRPr>
            </a:lvl3pPr>
            <a:lvl4pPr algn="just" rtl="1">
              <a:defRPr sz="2400">
                <a:cs typeface="B Nazanin" panose="00000400000000000000" pitchFamily="2" charset="-78"/>
              </a:defRPr>
            </a:lvl4pPr>
            <a:lvl5pPr algn="just" rtl="1">
              <a:defRPr sz="2400">
                <a:cs typeface="B Nazanin" panose="00000400000000000000" pitchFamily="2" charset="-7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9424700-567A-4AA4-BEB6-4B0731255B04}"/>
              </a:ext>
            </a:extLst>
          </p:cNvPr>
          <p:cNvSpPr>
            <a:spLocks noGrp="1"/>
          </p:cNvSpPr>
          <p:nvPr>
            <p:ph type="dt" sz="half" idx="10"/>
          </p:nvPr>
        </p:nvSpPr>
        <p:spPr/>
        <p:txBody>
          <a:bodyPr/>
          <a:lstStyle/>
          <a:p>
            <a:fld id="{9F0F2603-92E0-48E6-9C5B-255DF422C586}" type="datetimeFigureOut">
              <a:rPr lang="en-US" smtClean="0"/>
              <a:t>3/8/2021</a:t>
            </a:fld>
            <a:endParaRPr lang="en-US"/>
          </a:p>
        </p:txBody>
      </p:sp>
      <p:sp>
        <p:nvSpPr>
          <p:cNvPr id="5" name="Footer Placeholder 4">
            <a:extLst>
              <a:ext uri="{FF2B5EF4-FFF2-40B4-BE49-F238E27FC236}">
                <a16:creationId xmlns:a16="http://schemas.microsoft.com/office/drawing/2014/main" id="{970123F5-20DF-4CE6-A3B2-87CA432BAC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450DBB-C54C-48B4-B599-107D7F7D6EED}"/>
              </a:ext>
            </a:extLst>
          </p:cNvPr>
          <p:cNvSpPr>
            <a:spLocks noGrp="1"/>
          </p:cNvSpPr>
          <p:nvPr>
            <p:ph type="sldNum" sz="quarter" idx="12"/>
          </p:nvPr>
        </p:nvSpPr>
        <p:spPr/>
        <p:txBody>
          <a:bodyPr/>
          <a:lstStyle/>
          <a:p>
            <a:fld id="{EF466834-8FA4-4D53-BD51-D7123F0EAD15}" type="slidenum">
              <a:rPr lang="en-US" smtClean="0"/>
              <a:t>‹#›</a:t>
            </a:fld>
            <a:endParaRPr lang="en-US"/>
          </a:p>
        </p:txBody>
      </p:sp>
    </p:spTree>
    <p:extLst>
      <p:ext uri="{BB962C8B-B14F-4D97-AF65-F5344CB8AC3E}">
        <p14:creationId xmlns:p14="http://schemas.microsoft.com/office/powerpoint/2010/main" val="38794867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AFA09-3FB3-4DD1-93F3-00FC89506F63}"/>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fa-IR"/>
          </a:p>
        </p:txBody>
      </p:sp>
      <p:sp>
        <p:nvSpPr>
          <p:cNvPr id="3" name="Subtitle 2">
            <a:extLst>
              <a:ext uri="{FF2B5EF4-FFF2-40B4-BE49-F238E27FC236}">
                <a16:creationId xmlns:a16="http://schemas.microsoft.com/office/drawing/2014/main" id="{BD34D798-8E2B-4A52-ACA7-2E8863F13FEC}"/>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a-IR"/>
          </a:p>
        </p:txBody>
      </p:sp>
      <p:sp>
        <p:nvSpPr>
          <p:cNvPr id="4" name="Date Placeholder 3">
            <a:extLst>
              <a:ext uri="{FF2B5EF4-FFF2-40B4-BE49-F238E27FC236}">
                <a16:creationId xmlns:a16="http://schemas.microsoft.com/office/drawing/2014/main" id="{374CB70C-2235-4B0A-8CB3-CB0CD7A7287A}"/>
              </a:ext>
            </a:extLst>
          </p:cNvPr>
          <p:cNvSpPr>
            <a:spLocks noGrp="1"/>
          </p:cNvSpPr>
          <p:nvPr>
            <p:ph type="dt" sz="half" idx="10"/>
          </p:nvPr>
        </p:nvSpPr>
        <p:spPr/>
        <p:txBody>
          <a:bodyPr/>
          <a:lstStyle/>
          <a:p>
            <a:fld id="{0FB5F116-5F47-4F9E-8174-11EC6D670A7E}" type="datetimeFigureOut">
              <a:rPr lang="fa-IR" smtClean="0"/>
              <a:t>25/07/1442</a:t>
            </a:fld>
            <a:endParaRPr lang="fa-IR"/>
          </a:p>
        </p:txBody>
      </p:sp>
      <p:sp>
        <p:nvSpPr>
          <p:cNvPr id="5" name="Footer Placeholder 4">
            <a:extLst>
              <a:ext uri="{FF2B5EF4-FFF2-40B4-BE49-F238E27FC236}">
                <a16:creationId xmlns:a16="http://schemas.microsoft.com/office/drawing/2014/main" id="{18B43AF8-5425-4F74-83C1-22E8D6061859}"/>
              </a:ext>
            </a:extLst>
          </p:cNvPr>
          <p:cNvSpPr>
            <a:spLocks noGrp="1"/>
          </p:cNvSpPr>
          <p:nvPr>
            <p:ph type="ftr" sz="quarter" idx="11"/>
          </p:nvPr>
        </p:nvSpPr>
        <p:spPr/>
        <p:txBody>
          <a:bodyPr/>
          <a:lstStyle/>
          <a:p>
            <a:endParaRPr lang="fa-IR"/>
          </a:p>
        </p:txBody>
      </p:sp>
      <p:sp>
        <p:nvSpPr>
          <p:cNvPr id="6" name="Slide Number Placeholder 5">
            <a:extLst>
              <a:ext uri="{FF2B5EF4-FFF2-40B4-BE49-F238E27FC236}">
                <a16:creationId xmlns:a16="http://schemas.microsoft.com/office/drawing/2014/main" id="{185937A9-10BE-4ACD-B668-9A158936F4F4}"/>
              </a:ext>
            </a:extLst>
          </p:cNvPr>
          <p:cNvSpPr>
            <a:spLocks noGrp="1"/>
          </p:cNvSpPr>
          <p:nvPr>
            <p:ph type="sldNum" sz="quarter" idx="12"/>
          </p:nvPr>
        </p:nvSpPr>
        <p:spPr/>
        <p:txBody>
          <a:bodyPr/>
          <a:lstStyle/>
          <a:p>
            <a:fld id="{5C261A7B-469B-4467-9793-3FFD6816EA69}" type="slidenum">
              <a:rPr lang="fa-IR" smtClean="0"/>
              <a:t>‹#›</a:t>
            </a:fld>
            <a:endParaRPr lang="fa-IR"/>
          </a:p>
        </p:txBody>
      </p:sp>
    </p:spTree>
    <p:extLst>
      <p:ext uri="{BB962C8B-B14F-4D97-AF65-F5344CB8AC3E}">
        <p14:creationId xmlns:p14="http://schemas.microsoft.com/office/powerpoint/2010/main" val="1467125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FD6E7-DDD6-4E9D-B61F-6400C7F6AA39}"/>
              </a:ext>
            </a:extLst>
          </p:cNvPr>
          <p:cNvSpPr>
            <a:spLocks noGrp="1"/>
          </p:cNvSpPr>
          <p:nvPr>
            <p:ph type="title"/>
          </p:nvPr>
        </p:nvSpPr>
        <p:spPr/>
        <p:txBody>
          <a:bodyPr/>
          <a:lstStyle/>
          <a:p>
            <a:r>
              <a:rPr lang="en-US"/>
              <a:t>Click to edit Master title style</a:t>
            </a:r>
            <a:endParaRPr lang="fa-IR"/>
          </a:p>
        </p:txBody>
      </p:sp>
      <p:sp>
        <p:nvSpPr>
          <p:cNvPr id="3" name="Content Placeholder 2">
            <a:extLst>
              <a:ext uri="{FF2B5EF4-FFF2-40B4-BE49-F238E27FC236}">
                <a16:creationId xmlns:a16="http://schemas.microsoft.com/office/drawing/2014/main" id="{3EA00B1A-0398-450D-9721-017AED5946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a16="http://schemas.microsoft.com/office/drawing/2014/main" id="{F2957265-6497-4D9C-8B02-4D89C817612B}"/>
              </a:ext>
            </a:extLst>
          </p:cNvPr>
          <p:cNvSpPr>
            <a:spLocks noGrp="1"/>
          </p:cNvSpPr>
          <p:nvPr>
            <p:ph type="dt" sz="half" idx="10"/>
          </p:nvPr>
        </p:nvSpPr>
        <p:spPr/>
        <p:txBody>
          <a:bodyPr/>
          <a:lstStyle/>
          <a:p>
            <a:fld id="{0FB5F116-5F47-4F9E-8174-11EC6D670A7E}" type="datetimeFigureOut">
              <a:rPr lang="fa-IR" smtClean="0"/>
              <a:t>25/07/1442</a:t>
            </a:fld>
            <a:endParaRPr lang="fa-IR"/>
          </a:p>
        </p:txBody>
      </p:sp>
      <p:sp>
        <p:nvSpPr>
          <p:cNvPr id="5" name="Footer Placeholder 4">
            <a:extLst>
              <a:ext uri="{FF2B5EF4-FFF2-40B4-BE49-F238E27FC236}">
                <a16:creationId xmlns:a16="http://schemas.microsoft.com/office/drawing/2014/main" id="{E3A57510-CA9F-4963-A7C4-5B761160B842}"/>
              </a:ext>
            </a:extLst>
          </p:cNvPr>
          <p:cNvSpPr>
            <a:spLocks noGrp="1"/>
          </p:cNvSpPr>
          <p:nvPr>
            <p:ph type="ftr" sz="quarter" idx="11"/>
          </p:nvPr>
        </p:nvSpPr>
        <p:spPr/>
        <p:txBody>
          <a:bodyPr/>
          <a:lstStyle/>
          <a:p>
            <a:endParaRPr lang="fa-IR"/>
          </a:p>
        </p:txBody>
      </p:sp>
      <p:sp>
        <p:nvSpPr>
          <p:cNvPr id="6" name="Slide Number Placeholder 5">
            <a:extLst>
              <a:ext uri="{FF2B5EF4-FFF2-40B4-BE49-F238E27FC236}">
                <a16:creationId xmlns:a16="http://schemas.microsoft.com/office/drawing/2014/main" id="{763E6681-9A9A-4282-A3A0-312BB007099D}"/>
              </a:ext>
            </a:extLst>
          </p:cNvPr>
          <p:cNvSpPr>
            <a:spLocks noGrp="1"/>
          </p:cNvSpPr>
          <p:nvPr>
            <p:ph type="sldNum" sz="quarter" idx="12"/>
          </p:nvPr>
        </p:nvSpPr>
        <p:spPr/>
        <p:txBody>
          <a:bodyPr/>
          <a:lstStyle/>
          <a:p>
            <a:fld id="{5C261A7B-469B-4467-9793-3FFD6816EA69}" type="slidenum">
              <a:rPr lang="fa-IR" smtClean="0"/>
              <a:t>‹#›</a:t>
            </a:fld>
            <a:endParaRPr lang="fa-IR"/>
          </a:p>
        </p:txBody>
      </p:sp>
    </p:spTree>
    <p:extLst>
      <p:ext uri="{BB962C8B-B14F-4D97-AF65-F5344CB8AC3E}">
        <p14:creationId xmlns:p14="http://schemas.microsoft.com/office/powerpoint/2010/main" val="39985848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96544-8D9D-4551-BA2A-9F30703616E3}"/>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fa-IR"/>
          </a:p>
        </p:txBody>
      </p:sp>
      <p:sp>
        <p:nvSpPr>
          <p:cNvPr id="3" name="Text Placeholder 2">
            <a:extLst>
              <a:ext uri="{FF2B5EF4-FFF2-40B4-BE49-F238E27FC236}">
                <a16:creationId xmlns:a16="http://schemas.microsoft.com/office/drawing/2014/main" id="{7E90F1CB-4B61-406A-8E43-EFBFD185391D}"/>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EF7476-77E4-480A-8684-7D5FD32A3B7E}"/>
              </a:ext>
            </a:extLst>
          </p:cNvPr>
          <p:cNvSpPr>
            <a:spLocks noGrp="1"/>
          </p:cNvSpPr>
          <p:nvPr>
            <p:ph type="dt" sz="half" idx="10"/>
          </p:nvPr>
        </p:nvSpPr>
        <p:spPr/>
        <p:txBody>
          <a:bodyPr/>
          <a:lstStyle/>
          <a:p>
            <a:fld id="{0FB5F116-5F47-4F9E-8174-11EC6D670A7E}" type="datetimeFigureOut">
              <a:rPr lang="fa-IR" smtClean="0"/>
              <a:t>25/07/1442</a:t>
            </a:fld>
            <a:endParaRPr lang="fa-IR"/>
          </a:p>
        </p:txBody>
      </p:sp>
      <p:sp>
        <p:nvSpPr>
          <p:cNvPr id="5" name="Footer Placeholder 4">
            <a:extLst>
              <a:ext uri="{FF2B5EF4-FFF2-40B4-BE49-F238E27FC236}">
                <a16:creationId xmlns:a16="http://schemas.microsoft.com/office/drawing/2014/main" id="{CA62D641-A587-47D3-A224-7C941BFCB8EE}"/>
              </a:ext>
            </a:extLst>
          </p:cNvPr>
          <p:cNvSpPr>
            <a:spLocks noGrp="1"/>
          </p:cNvSpPr>
          <p:nvPr>
            <p:ph type="ftr" sz="quarter" idx="11"/>
          </p:nvPr>
        </p:nvSpPr>
        <p:spPr/>
        <p:txBody>
          <a:bodyPr/>
          <a:lstStyle/>
          <a:p>
            <a:endParaRPr lang="fa-IR"/>
          </a:p>
        </p:txBody>
      </p:sp>
      <p:sp>
        <p:nvSpPr>
          <p:cNvPr id="6" name="Slide Number Placeholder 5">
            <a:extLst>
              <a:ext uri="{FF2B5EF4-FFF2-40B4-BE49-F238E27FC236}">
                <a16:creationId xmlns:a16="http://schemas.microsoft.com/office/drawing/2014/main" id="{E376C572-CAFB-434D-B3F0-D340C75F290B}"/>
              </a:ext>
            </a:extLst>
          </p:cNvPr>
          <p:cNvSpPr>
            <a:spLocks noGrp="1"/>
          </p:cNvSpPr>
          <p:nvPr>
            <p:ph type="sldNum" sz="quarter" idx="12"/>
          </p:nvPr>
        </p:nvSpPr>
        <p:spPr/>
        <p:txBody>
          <a:bodyPr/>
          <a:lstStyle/>
          <a:p>
            <a:fld id="{5C261A7B-469B-4467-9793-3FFD6816EA69}" type="slidenum">
              <a:rPr lang="fa-IR" smtClean="0"/>
              <a:t>‹#›</a:t>
            </a:fld>
            <a:endParaRPr lang="fa-IR"/>
          </a:p>
        </p:txBody>
      </p:sp>
    </p:spTree>
    <p:extLst>
      <p:ext uri="{BB962C8B-B14F-4D97-AF65-F5344CB8AC3E}">
        <p14:creationId xmlns:p14="http://schemas.microsoft.com/office/powerpoint/2010/main" val="27010293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DBA40-F2C9-4C0C-91FA-AFDD951530CB}"/>
              </a:ext>
            </a:extLst>
          </p:cNvPr>
          <p:cNvSpPr>
            <a:spLocks noGrp="1"/>
          </p:cNvSpPr>
          <p:nvPr>
            <p:ph type="title"/>
          </p:nvPr>
        </p:nvSpPr>
        <p:spPr/>
        <p:txBody>
          <a:bodyPr/>
          <a:lstStyle/>
          <a:p>
            <a:r>
              <a:rPr lang="en-US"/>
              <a:t>Click to edit Master title style</a:t>
            </a:r>
            <a:endParaRPr lang="fa-IR"/>
          </a:p>
        </p:txBody>
      </p:sp>
      <p:sp>
        <p:nvSpPr>
          <p:cNvPr id="3" name="Content Placeholder 2">
            <a:extLst>
              <a:ext uri="{FF2B5EF4-FFF2-40B4-BE49-F238E27FC236}">
                <a16:creationId xmlns:a16="http://schemas.microsoft.com/office/drawing/2014/main" id="{68725C47-BE10-4D12-B0D3-20719762B4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a:extLst>
              <a:ext uri="{FF2B5EF4-FFF2-40B4-BE49-F238E27FC236}">
                <a16:creationId xmlns:a16="http://schemas.microsoft.com/office/drawing/2014/main" id="{35B2BD90-AE56-478D-AF59-94646FD06B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a:extLst>
              <a:ext uri="{FF2B5EF4-FFF2-40B4-BE49-F238E27FC236}">
                <a16:creationId xmlns:a16="http://schemas.microsoft.com/office/drawing/2014/main" id="{C630DE78-47AD-4BC4-BBB6-673956660653}"/>
              </a:ext>
            </a:extLst>
          </p:cNvPr>
          <p:cNvSpPr>
            <a:spLocks noGrp="1"/>
          </p:cNvSpPr>
          <p:nvPr>
            <p:ph type="dt" sz="half" idx="10"/>
          </p:nvPr>
        </p:nvSpPr>
        <p:spPr/>
        <p:txBody>
          <a:bodyPr/>
          <a:lstStyle/>
          <a:p>
            <a:fld id="{0FB5F116-5F47-4F9E-8174-11EC6D670A7E}" type="datetimeFigureOut">
              <a:rPr lang="fa-IR" smtClean="0"/>
              <a:t>25/07/1442</a:t>
            </a:fld>
            <a:endParaRPr lang="fa-IR"/>
          </a:p>
        </p:txBody>
      </p:sp>
      <p:sp>
        <p:nvSpPr>
          <p:cNvPr id="6" name="Footer Placeholder 5">
            <a:extLst>
              <a:ext uri="{FF2B5EF4-FFF2-40B4-BE49-F238E27FC236}">
                <a16:creationId xmlns:a16="http://schemas.microsoft.com/office/drawing/2014/main" id="{F74E7282-FE52-4CC2-90C4-361CE7F300D4}"/>
              </a:ext>
            </a:extLst>
          </p:cNvPr>
          <p:cNvSpPr>
            <a:spLocks noGrp="1"/>
          </p:cNvSpPr>
          <p:nvPr>
            <p:ph type="ftr" sz="quarter" idx="11"/>
          </p:nvPr>
        </p:nvSpPr>
        <p:spPr/>
        <p:txBody>
          <a:bodyPr/>
          <a:lstStyle/>
          <a:p>
            <a:endParaRPr lang="fa-IR"/>
          </a:p>
        </p:txBody>
      </p:sp>
      <p:sp>
        <p:nvSpPr>
          <p:cNvPr id="7" name="Slide Number Placeholder 6">
            <a:extLst>
              <a:ext uri="{FF2B5EF4-FFF2-40B4-BE49-F238E27FC236}">
                <a16:creationId xmlns:a16="http://schemas.microsoft.com/office/drawing/2014/main" id="{F63D6C59-4741-425E-B81D-D0BA9E8F9156}"/>
              </a:ext>
            </a:extLst>
          </p:cNvPr>
          <p:cNvSpPr>
            <a:spLocks noGrp="1"/>
          </p:cNvSpPr>
          <p:nvPr>
            <p:ph type="sldNum" sz="quarter" idx="12"/>
          </p:nvPr>
        </p:nvSpPr>
        <p:spPr/>
        <p:txBody>
          <a:bodyPr/>
          <a:lstStyle/>
          <a:p>
            <a:fld id="{5C261A7B-469B-4467-9793-3FFD6816EA69}" type="slidenum">
              <a:rPr lang="fa-IR" smtClean="0"/>
              <a:t>‹#›</a:t>
            </a:fld>
            <a:endParaRPr lang="fa-IR"/>
          </a:p>
        </p:txBody>
      </p:sp>
    </p:spTree>
    <p:extLst>
      <p:ext uri="{BB962C8B-B14F-4D97-AF65-F5344CB8AC3E}">
        <p14:creationId xmlns:p14="http://schemas.microsoft.com/office/powerpoint/2010/main" val="1768026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BA545-4E47-4A64-BA39-A2EC46D06445}"/>
              </a:ext>
            </a:extLst>
          </p:cNvPr>
          <p:cNvSpPr>
            <a:spLocks noGrp="1"/>
          </p:cNvSpPr>
          <p:nvPr>
            <p:ph type="title"/>
          </p:nvPr>
        </p:nvSpPr>
        <p:spPr>
          <a:xfrm>
            <a:off x="839788" y="365127"/>
            <a:ext cx="10515600" cy="1325563"/>
          </a:xfrm>
        </p:spPr>
        <p:txBody>
          <a:bodyPr/>
          <a:lstStyle/>
          <a:p>
            <a:r>
              <a:rPr lang="en-US"/>
              <a:t>Click to edit Master title style</a:t>
            </a:r>
            <a:endParaRPr lang="fa-IR"/>
          </a:p>
        </p:txBody>
      </p:sp>
      <p:sp>
        <p:nvSpPr>
          <p:cNvPr id="3" name="Text Placeholder 2">
            <a:extLst>
              <a:ext uri="{FF2B5EF4-FFF2-40B4-BE49-F238E27FC236}">
                <a16:creationId xmlns:a16="http://schemas.microsoft.com/office/drawing/2014/main" id="{7B5F5DBC-97B3-4F0F-9443-0A00A4B6DB2A}"/>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674808D-E35F-4704-B77E-F5F8B548838C}"/>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a:extLst>
              <a:ext uri="{FF2B5EF4-FFF2-40B4-BE49-F238E27FC236}">
                <a16:creationId xmlns:a16="http://schemas.microsoft.com/office/drawing/2014/main" id="{A558DBD1-4359-4ABE-98B4-DC6267AB83C0}"/>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C9ED880-5F19-4AB4-BF36-1F75B6A23E93}"/>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6">
            <a:extLst>
              <a:ext uri="{FF2B5EF4-FFF2-40B4-BE49-F238E27FC236}">
                <a16:creationId xmlns:a16="http://schemas.microsoft.com/office/drawing/2014/main" id="{29E8346C-41B6-4F95-BD8C-6EF52F209498}"/>
              </a:ext>
            </a:extLst>
          </p:cNvPr>
          <p:cNvSpPr>
            <a:spLocks noGrp="1"/>
          </p:cNvSpPr>
          <p:nvPr>
            <p:ph type="dt" sz="half" idx="10"/>
          </p:nvPr>
        </p:nvSpPr>
        <p:spPr/>
        <p:txBody>
          <a:bodyPr/>
          <a:lstStyle/>
          <a:p>
            <a:fld id="{0FB5F116-5F47-4F9E-8174-11EC6D670A7E}" type="datetimeFigureOut">
              <a:rPr lang="fa-IR" smtClean="0"/>
              <a:t>25/07/1442</a:t>
            </a:fld>
            <a:endParaRPr lang="fa-IR"/>
          </a:p>
        </p:txBody>
      </p:sp>
      <p:sp>
        <p:nvSpPr>
          <p:cNvPr id="8" name="Footer Placeholder 7">
            <a:extLst>
              <a:ext uri="{FF2B5EF4-FFF2-40B4-BE49-F238E27FC236}">
                <a16:creationId xmlns:a16="http://schemas.microsoft.com/office/drawing/2014/main" id="{4CD05913-6081-4B80-BC82-97B84A30CCAB}"/>
              </a:ext>
            </a:extLst>
          </p:cNvPr>
          <p:cNvSpPr>
            <a:spLocks noGrp="1"/>
          </p:cNvSpPr>
          <p:nvPr>
            <p:ph type="ftr" sz="quarter" idx="11"/>
          </p:nvPr>
        </p:nvSpPr>
        <p:spPr/>
        <p:txBody>
          <a:bodyPr/>
          <a:lstStyle/>
          <a:p>
            <a:endParaRPr lang="fa-IR"/>
          </a:p>
        </p:txBody>
      </p:sp>
      <p:sp>
        <p:nvSpPr>
          <p:cNvPr id="9" name="Slide Number Placeholder 8">
            <a:extLst>
              <a:ext uri="{FF2B5EF4-FFF2-40B4-BE49-F238E27FC236}">
                <a16:creationId xmlns:a16="http://schemas.microsoft.com/office/drawing/2014/main" id="{2BCBDF02-7C20-4EB0-A149-A501D2E66082}"/>
              </a:ext>
            </a:extLst>
          </p:cNvPr>
          <p:cNvSpPr>
            <a:spLocks noGrp="1"/>
          </p:cNvSpPr>
          <p:nvPr>
            <p:ph type="sldNum" sz="quarter" idx="12"/>
          </p:nvPr>
        </p:nvSpPr>
        <p:spPr/>
        <p:txBody>
          <a:bodyPr/>
          <a:lstStyle/>
          <a:p>
            <a:fld id="{5C261A7B-469B-4467-9793-3FFD6816EA69}" type="slidenum">
              <a:rPr lang="fa-IR" smtClean="0"/>
              <a:t>‹#›</a:t>
            </a:fld>
            <a:endParaRPr lang="fa-IR"/>
          </a:p>
        </p:txBody>
      </p:sp>
    </p:spTree>
    <p:extLst>
      <p:ext uri="{BB962C8B-B14F-4D97-AF65-F5344CB8AC3E}">
        <p14:creationId xmlns:p14="http://schemas.microsoft.com/office/powerpoint/2010/main" val="177808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CF2CD-270C-479C-BB07-49D6EE75137B}"/>
              </a:ext>
            </a:extLst>
          </p:cNvPr>
          <p:cNvSpPr>
            <a:spLocks noGrp="1"/>
          </p:cNvSpPr>
          <p:nvPr>
            <p:ph type="title"/>
          </p:nvPr>
        </p:nvSpPr>
        <p:spPr/>
        <p:txBody>
          <a:bodyPr/>
          <a:lstStyle/>
          <a:p>
            <a:r>
              <a:rPr lang="en-US"/>
              <a:t>Click to edit Master title style</a:t>
            </a:r>
            <a:endParaRPr lang="fa-IR"/>
          </a:p>
        </p:txBody>
      </p:sp>
      <p:sp>
        <p:nvSpPr>
          <p:cNvPr id="3" name="Date Placeholder 2">
            <a:extLst>
              <a:ext uri="{FF2B5EF4-FFF2-40B4-BE49-F238E27FC236}">
                <a16:creationId xmlns:a16="http://schemas.microsoft.com/office/drawing/2014/main" id="{6805E52F-7AD4-4185-BD52-0A397F555EFF}"/>
              </a:ext>
            </a:extLst>
          </p:cNvPr>
          <p:cNvSpPr>
            <a:spLocks noGrp="1"/>
          </p:cNvSpPr>
          <p:nvPr>
            <p:ph type="dt" sz="half" idx="10"/>
          </p:nvPr>
        </p:nvSpPr>
        <p:spPr/>
        <p:txBody>
          <a:bodyPr/>
          <a:lstStyle/>
          <a:p>
            <a:fld id="{0FB5F116-5F47-4F9E-8174-11EC6D670A7E}" type="datetimeFigureOut">
              <a:rPr lang="fa-IR" smtClean="0"/>
              <a:t>25/07/1442</a:t>
            </a:fld>
            <a:endParaRPr lang="fa-IR"/>
          </a:p>
        </p:txBody>
      </p:sp>
      <p:sp>
        <p:nvSpPr>
          <p:cNvPr id="4" name="Footer Placeholder 3">
            <a:extLst>
              <a:ext uri="{FF2B5EF4-FFF2-40B4-BE49-F238E27FC236}">
                <a16:creationId xmlns:a16="http://schemas.microsoft.com/office/drawing/2014/main" id="{8318F643-FC91-4688-829A-6D414D1EEE86}"/>
              </a:ext>
            </a:extLst>
          </p:cNvPr>
          <p:cNvSpPr>
            <a:spLocks noGrp="1"/>
          </p:cNvSpPr>
          <p:nvPr>
            <p:ph type="ftr" sz="quarter" idx="11"/>
          </p:nvPr>
        </p:nvSpPr>
        <p:spPr/>
        <p:txBody>
          <a:bodyPr/>
          <a:lstStyle/>
          <a:p>
            <a:endParaRPr lang="fa-IR"/>
          </a:p>
        </p:txBody>
      </p:sp>
      <p:sp>
        <p:nvSpPr>
          <p:cNvPr id="5" name="Slide Number Placeholder 4">
            <a:extLst>
              <a:ext uri="{FF2B5EF4-FFF2-40B4-BE49-F238E27FC236}">
                <a16:creationId xmlns:a16="http://schemas.microsoft.com/office/drawing/2014/main" id="{04226038-B06B-4C09-9EEE-8AA5F024D5C5}"/>
              </a:ext>
            </a:extLst>
          </p:cNvPr>
          <p:cNvSpPr>
            <a:spLocks noGrp="1"/>
          </p:cNvSpPr>
          <p:nvPr>
            <p:ph type="sldNum" sz="quarter" idx="12"/>
          </p:nvPr>
        </p:nvSpPr>
        <p:spPr/>
        <p:txBody>
          <a:bodyPr/>
          <a:lstStyle/>
          <a:p>
            <a:fld id="{5C261A7B-469B-4467-9793-3FFD6816EA69}" type="slidenum">
              <a:rPr lang="fa-IR" smtClean="0"/>
              <a:t>‹#›</a:t>
            </a:fld>
            <a:endParaRPr lang="fa-IR"/>
          </a:p>
        </p:txBody>
      </p:sp>
    </p:spTree>
    <p:extLst>
      <p:ext uri="{BB962C8B-B14F-4D97-AF65-F5344CB8AC3E}">
        <p14:creationId xmlns:p14="http://schemas.microsoft.com/office/powerpoint/2010/main" val="214158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7591FD-4DAD-4706-B031-0DEF86D989C7}"/>
              </a:ext>
            </a:extLst>
          </p:cNvPr>
          <p:cNvSpPr>
            <a:spLocks noGrp="1"/>
          </p:cNvSpPr>
          <p:nvPr>
            <p:ph type="dt" sz="half" idx="10"/>
          </p:nvPr>
        </p:nvSpPr>
        <p:spPr/>
        <p:txBody>
          <a:bodyPr/>
          <a:lstStyle/>
          <a:p>
            <a:fld id="{0FB5F116-5F47-4F9E-8174-11EC6D670A7E}" type="datetimeFigureOut">
              <a:rPr lang="fa-IR" smtClean="0"/>
              <a:t>25/07/1442</a:t>
            </a:fld>
            <a:endParaRPr lang="fa-IR"/>
          </a:p>
        </p:txBody>
      </p:sp>
      <p:sp>
        <p:nvSpPr>
          <p:cNvPr id="3" name="Footer Placeholder 2">
            <a:extLst>
              <a:ext uri="{FF2B5EF4-FFF2-40B4-BE49-F238E27FC236}">
                <a16:creationId xmlns:a16="http://schemas.microsoft.com/office/drawing/2014/main" id="{638FD056-544A-4AB8-9EDF-A9428E02FF49}"/>
              </a:ext>
            </a:extLst>
          </p:cNvPr>
          <p:cNvSpPr>
            <a:spLocks noGrp="1"/>
          </p:cNvSpPr>
          <p:nvPr>
            <p:ph type="ftr" sz="quarter" idx="11"/>
          </p:nvPr>
        </p:nvSpPr>
        <p:spPr/>
        <p:txBody>
          <a:bodyPr/>
          <a:lstStyle/>
          <a:p>
            <a:endParaRPr lang="fa-IR"/>
          </a:p>
        </p:txBody>
      </p:sp>
      <p:sp>
        <p:nvSpPr>
          <p:cNvPr id="4" name="Slide Number Placeholder 3">
            <a:extLst>
              <a:ext uri="{FF2B5EF4-FFF2-40B4-BE49-F238E27FC236}">
                <a16:creationId xmlns:a16="http://schemas.microsoft.com/office/drawing/2014/main" id="{2C67A573-178C-4E01-9F0C-36A13EF0BCDC}"/>
              </a:ext>
            </a:extLst>
          </p:cNvPr>
          <p:cNvSpPr>
            <a:spLocks noGrp="1"/>
          </p:cNvSpPr>
          <p:nvPr>
            <p:ph type="sldNum" sz="quarter" idx="12"/>
          </p:nvPr>
        </p:nvSpPr>
        <p:spPr/>
        <p:txBody>
          <a:bodyPr/>
          <a:lstStyle/>
          <a:p>
            <a:fld id="{5C261A7B-469B-4467-9793-3FFD6816EA69}" type="slidenum">
              <a:rPr lang="fa-IR" smtClean="0"/>
              <a:t>‹#›</a:t>
            </a:fld>
            <a:endParaRPr lang="fa-IR"/>
          </a:p>
        </p:txBody>
      </p:sp>
    </p:spTree>
    <p:extLst>
      <p:ext uri="{BB962C8B-B14F-4D97-AF65-F5344CB8AC3E}">
        <p14:creationId xmlns:p14="http://schemas.microsoft.com/office/powerpoint/2010/main" val="2125584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1C08E-E4E3-47E9-9AD5-C2DA2EC5CB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32F07C-217B-46A9-9316-7C3C063E62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0CC05A-AEE5-48C4-95CB-FE880588B0AD}"/>
              </a:ext>
            </a:extLst>
          </p:cNvPr>
          <p:cNvSpPr>
            <a:spLocks noGrp="1"/>
          </p:cNvSpPr>
          <p:nvPr>
            <p:ph type="dt" sz="half" idx="10"/>
          </p:nvPr>
        </p:nvSpPr>
        <p:spPr/>
        <p:txBody>
          <a:bodyPr/>
          <a:lstStyle/>
          <a:p>
            <a:fld id="{9F0F2603-92E0-48E6-9C5B-255DF422C586}" type="datetimeFigureOut">
              <a:rPr lang="en-US" smtClean="0"/>
              <a:t>3/8/2021</a:t>
            </a:fld>
            <a:endParaRPr lang="en-US"/>
          </a:p>
        </p:txBody>
      </p:sp>
      <p:sp>
        <p:nvSpPr>
          <p:cNvPr id="5" name="Footer Placeholder 4">
            <a:extLst>
              <a:ext uri="{FF2B5EF4-FFF2-40B4-BE49-F238E27FC236}">
                <a16:creationId xmlns:a16="http://schemas.microsoft.com/office/drawing/2014/main" id="{8B2229AD-C0BE-4B77-B576-2EB8EBEE38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06EFD9-2BE9-41F9-953C-AFF2930A2374}"/>
              </a:ext>
            </a:extLst>
          </p:cNvPr>
          <p:cNvSpPr>
            <a:spLocks noGrp="1"/>
          </p:cNvSpPr>
          <p:nvPr>
            <p:ph type="sldNum" sz="quarter" idx="12"/>
          </p:nvPr>
        </p:nvSpPr>
        <p:spPr/>
        <p:txBody>
          <a:bodyPr/>
          <a:lstStyle/>
          <a:p>
            <a:fld id="{EF466834-8FA4-4D53-BD51-D7123F0EAD15}" type="slidenum">
              <a:rPr lang="en-US" smtClean="0"/>
              <a:t>‹#›</a:t>
            </a:fld>
            <a:endParaRPr lang="en-US"/>
          </a:p>
        </p:txBody>
      </p:sp>
    </p:spTree>
    <p:extLst>
      <p:ext uri="{BB962C8B-B14F-4D97-AF65-F5344CB8AC3E}">
        <p14:creationId xmlns:p14="http://schemas.microsoft.com/office/powerpoint/2010/main" val="10956351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3128F-438E-4FEA-8ED6-238D52E87746}"/>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fa-IR"/>
          </a:p>
        </p:txBody>
      </p:sp>
      <p:sp>
        <p:nvSpPr>
          <p:cNvPr id="3" name="Content Placeholder 2">
            <a:extLst>
              <a:ext uri="{FF2B5EF4-FFF2-40B4-BE49-F238E27FC236}">
                <a16:creationId xmlns:a16="http://schemas.microsoft.com/office/drawing/2014/main" id="{82F819B8-E26C-4A92-82AC-75B59BA5716E}"/>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a:extLst>
              <a:ext uri="{FF2B5EF4-FFF2-40B4-BE49-F238E27FC236}">
                <a16:creationId xmlns:a16="http://schemas.microsoft.com/office/drawing/2014/main" id="{E7CDCD9E-03E9-4084-8CD5-F846677C3D39}"/>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6B80D8F-EF15-4235-BE00-B88A12B6D765}"/>
              </a:ext>
            </a:extLst>
          </p:cNvPr>
          <p:cNvSpPr>
            <a:spLocks noGrp="1"/>
          </p:cNvSpPr>
          <p:nvPr>
            <p:ph type="dt" sz="half" idx="10"/>
          </p:nvPr>
        </p:nvSpPr>
        <p:spPr/>
        <p:txBody>
          <a:bodyPr/>
          <a:lstStyle/>
          <a:p>
            <a:fld id="{0FB5F116-5F47-4F9E-8174-11EC6D670A7E}" type="datetimeFigureOut">
              <a:rPr lang="fa-IR" smtClean="0"/>
              <a:t>25/07/1442</a:t>
            </a:fld>
            <a:endParaRPr lang="fa-IR"/>
          </a:p>
        </p:txBody>
      </p:sp>
      <p:sp>
        <p:nvSpPr>
          <p:cNvPr id="6" name="Footer Placeholder 5">
            <a:extLst>
              <a:ext uri="{FF2B5EF4-FFF2-40B4-BE49-F238E27FC236}">
                <a16:creationId xmlns:a16="http://schemas.microsoft.com/office/drawing/2014/main" id="{DE8DB2CC-0E74-4176-9313-F8FFECCF2F59}"/>
              </a:ext>
            </a:extLst>
          </p:cNvPr>
          <p:cNvSpPr>
            <a:spLocks noGrp="1"/>
          </p:cNvSpPr>
          <p:nvPr>
            <p:ph type="ftr" sz="quarter" idx="11"/>
          </p:nvPr>
        </p:nvSpPr>
        <p:spPr/>
        <p:txBody>
          <a:bodyPr/>
          <a:lstStyle/>
          <a:p>
            <a:endParaRPr lang="fa-IR"/>
          </a:p>
        </p:txBody>
      </p:sp>
      <p:sp>
        <p:nvSpPr>
          <p:cNvPr id="7" name="Slide Number Placeholder 6">
            <a:extLst>
              <a:ext uri="{FF2B5EF4-FFF2-40B4-BE49-F238E27FC236}">
                <a16:creationId xmlns:a16="http://schemas.microsoft.com/office/drawing/2014/main" id="{65D51484-787A-43E8-917F-7AA428EC3856}"/>
              </a:ext>
            </a:extLst>
          </p:cNvPr>
          <p:cNvSpPr>
            <a:spLocks noGrp="1"/>
          </p:cNvSpPr>
          <p:nvPr>
            <p:ph type="sldNum" sz="quarter" idx="12"/>
          </p:nvPr>
        </p:nvSpPr>
        <p:spPr/>
        <p:txBody>
          <a:bodyPr/>
          <a:lstStyle/>
          <a:p>
            <a:fld id="{5C261A7B-469B-4467-9793-3FFD6816EA69}" type="slidenum">
              <a:rPr lang="fa-IR" smtClean="0"/>
              <a:t>‹#›</a:t>
            </a:fld>
            <a:endParaRPr lang="fa-IR"/>
          </a:p>
        </p:txBody>
      </p:sp>
    </p:spTree>
    <p:extLst>
      <p:ext uri="{BB962C8B-B14F-4D97-AF65-F5344CB8AC3E}">
        <p14:creationId xmlns:p14="http://schemas.microsoft.com/office/powerpoint/2010/main" val="19683319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1C2E2-4D1B-4E00-9511-031A38A512D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fa-IR"/>
          </a:p>
        </p:txBody>
      </p:sp>
      <p:sp>
        <p:nvSpPr>
          <p:cNvPr id="3" name="Picture Placeholder 2">
            <a:extLst>
              <a:ext uri="{FF2B5EF4-FFF2-40B4-BE49-F238E27FC236}">
                <a16:creationId xmlns:a16="http://schemas.microsoft.com/office/drawing/2014/main" id="{6C6F4B72-41E9-4485-9904-A230E8F328A7}"/>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a-IR"/>
          </a:p>
        </p:txBody>
      </p:sp>
      <p:sp>
        <p:nvSpPr>
          <p:cNvPr id="4" name="Text Placeholder 3">
            <a:extLst>
              <a:ext uri="{FF2B5EF4-FFF2-40B4-BE49-F238E27FC236}">
                <a16:creationId xmlns:a16="http://schemas.microsoft.com/office/drawing/2014/main" id="{BA5C2777-BEE7-4650-876A-21F8CBA11579}"/>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0C1CA64-E6E3-4207-B3E0-4F013B74B6F7}"/>
              </a:ext>
            </a:extLst>
          </p:cNvPr>
          <p:cNvSpPr>
            <a:spLocks noGrp="1"/>
          </p:cNvSpPr>
          <p:nvPr>
            <p:ph type="dt" sz="half" idx="10"/>
          </p:nvPr>
        </p:nvSpPr>
        <p:spPr/>
        <p:txBody>
          <a:bodyPr/>
          <a:lstStyle/>
          <a:p>
            <a:fld id="{0FB5F116-5F47-4F9E-8174-11EC6D670A7E}" type="datetimeFigureOut">
              <a:rPr lang="fa-IR" smtClean="0"/>
              <a:t>25/07/1442</a:t>
            </a:fld>
            <a:endParaRPr lang="fa-IR"/>
          </a:p>
        </p:txBody>
      </p:sp>
      <p:sp>
        <p:nvSpPr>
          <p:cNvPr id="6" name="Footer Placeholder 5">
            <a:extLst>
              <a:ext uri="{FF2B5EF4-FFF2-40B4-BE49-F238E27FC236}">
                <a16:creationId xmlns:a16="http://schemas.microsoft.com/office/drawing/2014/main" id="{74015FDC-542A-4599-9C78-21CA3AE4214E}"/>
              </a:ext>
            </a:extLst>
          </p:cNvPr>
          <p:cNvSpPr>
            <a:spLocks noGrp="1"/>
          </p:cNvSpPr>
          <p:nvPr>
            <p:ph type="ftr" sz="quarter" idx="11"/>
          </p:nvPr>
        </p:nvSpPr>
        <p:spPr/>
        <p:txBody>
          <a:bodyPr/>
          <a:lstStyle/>
          <a:p>
            <a:endParaRPr lang="fa-IR"/>
          </a:p>
        </p:txBody>
      </p:sp>
      <p:sp>
        <p:nvSpPr>
          <p:cNvPr id="7" name="Slide Number Placeholder 6">
            <a:extLst>
              <a:ext uri="{FF2B5EF4-FFF2-40B4-BE49-F238E27FC236}">
                <a16:creationId xmlns:a16="http://schemas.microsoft.com/office/drawing/2014/main" id="{ADD1DE71-AB51-46FF-B6E8-4ACDCF462E7A}"/>
              </a:ext>
            </a:extLst>
          </p:cNvPr>
          <p:cNvSpPr>
            <a:spLocks noGrp="1"/>
          </p:cNvSpPr>
          <p:nvPr>
            <p:ph type="sldNum" sz="quarter" idx="12"/>
          </p:nvPr>
        </p:nvSpPr>
        <p:spPr/>
        <p:txBody>
          <a:bodyPr/>
          <a:lstStyle/>
          <a:p>
            <a:fld id="{5C261A7B-469B-4467-9793-3FFD6816EA69}" type="slidenum">
              <a:rPr lang="fa-IR" smtClean="0"/>
              <a:t>‹#›</a:t>
            </a:fld>
            <a:endParaRPr lang="fa-IR"/>
          </a:p>
        </p:txBody>
      </p:sp>
    </p:spTree>
    <p:extLst>
      <p:ext uri="{BB962C8B-B14F-4D97-AF65-F5344CB8AC3E}">
        <p14:creationId xmlns:p14="http://schemas.microsoft.com/office/powerpoint/2010/main" val="22148707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9CDD1-4CA0-4AC1-9D15-5C4044E2A327}"/>
              </a:ext>
            </a:extLst>
          </p:cNvPr>
          <p:cNvSpPr>
            <a:spLocks noGrp="1"/>
          </p:cNvSpPr>
          <p:nvPr>
            <p:ph type="title"/>
          </p:nvPr>
        </p:nvSpPr>
        <p:spPr/>
        <p:txBody>
          <a:bodyPr/>
          <a:lstStyle/>
          <a:p>
            <a:r>
              <a:rPr lang="en-US"/>
              <a:t>Click to edit Master title style</a:t>
            </a:r>
            <a:endParaRPr lang="fa-IR"/>
          </a:p>
        </p:txBody>
      </p:sp>
      <p:sp>
        <p:nvSpPr>
          <p:cNvPr id="3" name="Vertical Text Placeholder 2">
            <a:extLst>
              <a:ext uri="{FF2B5EF4-FFF2-40B4-BE49-F238E27FC236}">
                <a16:creationId xmlns:a16="http://schemas.microsoft.com/office/drawing/2014/main" id="{1A021C8E-BD94-4196-BFD1-1BB56B3E23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a16="http://schemas.microsoft.com/office/drawing/2014/main" id="{9E729537-C032-44F5-AD27-683108DD9DDF}"/>
              </a:ext>
            </a:extLst>
          </p:cNvPr>
          <p:cNvSpPr>
            <a:spLocks noGrp="1"/>
          </p:cNvSpPr>
          <p:nvPr>
            <p:ph type="dt" sz="half" idx="10"/>
          </p:nvPr>
        </p:nvSpPr>
        <p:spPr/>
        <p:txBody>
          <a:bodyPr/>
          <a:lstStyle/>
          <a:p>
            <a:fld id="{0FB5F116-5F47-4F9E-8174-11EC6D670A7E}" type="datetimeFigureOut">
              <a:rPr lang="fa-IR" smtClean="0"/>
              <a:t>25/07/1442</a:t>
            </a:fld>
            <a:endParaRPr lang="fa-IR"/>
          </a:p>
        </p:txBody>
      </p:sp>
      <p:sp>
        <p:nvSpPr>
          <p:cNvPr id="5" name="Footer Placeholder 4">
            <a:extLst>
              <a:ext uri="{FF2B5EF4-FFF2-40B4-BE49-F238E27FC236}">
                <a16:creationId xmlns:a16="http://schemas.microsoft.com/office/drawing/2014/main" id="{DD3B038D-E0D2-42E2-B2D4-2DDBEA9D1D73}"/>
              </a:ext>
            </a:extLst>
          </p:cNvPr>
          <p:cNvSpPr>
            <a:spLocks noGrp="1"/>
          </p:cNvSpPr>
          <p:nvPr>
            <p:ph type="ftr" sz="quarter" idx="11"/>
          </p:nvPr>
        </p:nvSpPr>
        <p:spPr/>
        <p:txBody>
          <a:bodyPr/>
          <a:lstStyle/>
          <a:p>
            <a:endParaRPr lang="fa-IR"/>
          </a:p>
        </p:txBody>
      </p:sp>
      <p:sp>
        <p:nvSpPr>
          <p:cNvPr id="6" name="Slide Number Placeholder 5">
            <a:extLst>
              <a:ext uri="{FF2B5EF4-FFF2-40B4-BE49-F238E27FC236}">
                <a16:creationId xmlns:a16="http://schemas.microsoft.com/office/drawing/2014/main" id="{EED221A7-E95F-4905-BDAA-13EF6ED22B08}"/>
              </a:ext>
            </a:extLst>
          </p:cNvPr>
          <p:cNvSpPr>
            <a:spLocks noGrp="1"/>
          </p:cNvSpPr>
          <p:nvPr>
            <p:ph type="sldNum" sz="quarter" idx="12"/>
          </p:nvPr>
        </p:nvSpPr>
        <p:spPr/>
        <p:txBody>
          <a:bodyPr/>
          <a:lstStyle/>
          <a:p>
            <a:fld id="{5C261A7B-469B-4467-9793-3FFD6816EA69}" type="slidenum">
              <a:rPr lang="fa-IR" smtClean="0"/>
              <a:t>‹#›</a:t>
            </a:fld>
            <a:endParaRPr lang="fa-IR"/>
          </a:p>
        </p:txBody>
      </p:sp>
    </p:spTree>
    <p:extLst>
      <p:ext uri="{BB962C8B-B14F-4D97-AF65-F5344CB8AC3E}">
        <p14:creationId xmlns:p14="http://schemas.microsoft.com/office/powerpoint/2010/main" val="13731150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275CAC-11E5-4D96-9357-C51E62D65436}"/>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fa-IR"/>
          </a:p>
        </p:txBody>
      </p:sp>
      <p:sp>
        <p:nvSpPr>
          <p:cNvPr id="3" name="Vertical Text Placeholder 2">
            <a:extLst>
              <a:ext uri="{FF2B5EF4-FFF2-40B4-BE49-F238E27FC236}">
                <a16:creationId xmlns:a16="http://schemas.microsoft.com/office/drawing/2014/main" id="{A1CFD57C-DCD1-4663-B31F-A65B9A51B8E3}"/>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a16="http://schemas.microsoft.com/office/drawing/2014/main" id="{4F301602-4674-4D8F-BC79-49FA86D4309A}"/>
              </a:ext>
            </a:extLst>
          </p:cNvPr>
          <p:cNvSpPr>
            <a:spLocks noGrp="1"/>
          </p:cNvSpPr>
          <p:nvPr>
            <p:ph type="dt" sz="half" idx="10"/>
          </p:nvPr>
        </p:nvSpPr>
        <p:spPr/>
        <p:txBody>
          <a:bodyPr/>
          <a:lstStyle/>
          <a:p>
            <a:fld id="{0FB5F116-5F47-4F9E-8174-11EC6D670A7E}" type="datetimeFigureOut">
              <a:rPr lang="fa-IR" smtClean="0"/>
              <a:t>25/07/1442</a:t>
            </a:fld>
            <a:endParaRPr lang="fa-IR"/>
          </a:p>
        </p:txBody>
      </p:sp>
      <p:sp>
        <p:nvSpPr>
          <p:cNvPr id="5" name="Footer Placeholder 4">
            <a:extLst>
              <a:ext uri="{FF2B5EF4-FFF2-40B4-BE49-F238E27FC236}">
                <a16:creationId xmlns:a16="http://schemas.microsoft.com/office/drawing/2014/main" id="{CEB90362-5E96-4DFD-A9A6-568C28DABE9A}"/>
              </a:ext>
            </a:extLst>
          </p:cNvPr>
          <p:cNvSpPr>
            <a:spLocks noGrp="1"/>
          </p:cNvSpPr>
          <p:nvPr>
            <p:ph type="ftr" sz="quarter" idx="11"/>
          </p:nvPr>
        </p:nvSpPr>
        <p:spPr/>
        <p:txBody>
          <a:bodyPr/>
          <a:lstStyle/>
          <a:p>
            <a:endParaRPr lang="fa-IR"/>
          </a:p>
        </p:txBody>
      </p:sp>
      <p:sp>
        <p:nvSpPr>
          <p:cNvPr id="6" name="Slide Number Placeholder 5">
            <a:extLst>
              <a:ext uri="{FF2B5EF4-FFF2-40B4-BE49-F238E27FC236}">
                <a16:creationId xmlns:a16="http://schemas.microsoft.com/office/drawing/2014/main" id="{4C622E98-8475-4716-AD74-52D919988D73}"/>
              </a:ext>
            </a:extLst>
          </p:cNvPr>
          <p:cNvSpPr>
            <a:spLocks noGrp="1"/>
          </p:cNvSpPr>
          <p:nvPr>
            <p:ph type="sldNum" sz="quarter" idx="12"/>
          </p:nvPr>
        </p:nvSpPr>
        <p:spPr/>
        <p:txBody>
          <a:bodyPr/>
          <a:lstStyle/>
          <a:p>
            <a:fld id="{5C261A7B-469B-4467-9793-3FFD6816EA69}" type="slidenum">
              <a:rPr lang="fa-IR" smtClean="0"/>
              <a:t>‹#›</a:t>
            </a:fld>
            <a:endParaRPr lang="fa-IR"/>
          </a:p>
        </p:txBody>
      </p:sp>
    </p:spTree>
    <p:extLst>
      <p:ext uri="{BB962C8B-B14F-4D97-AF65-F5344CB8AC3E}">
        <p14:creationId xmlns:p14="http://schemas.microsoft.com/office/powerpoint/2010/main" val="5837170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fa-I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a-IR"/>
          </a:p>
        </p:txBody>
      </p:sp>
      <p:sp>
        <p:nvSpPr>
          <p:cNvPr id="4" name="Date Placeholder 3"/>
          <p:cNvSpPr>
            <a:spLocks noGrp="1"/>
          </p:cNvSpPr>
          <p:nvPr>
            <p:ph type="dt" sz="half" idx="10"/>
          </p:nvPr>
        </p:nvSpPr>
        <p:spPr/>
        <p:txBody>
          <a:bodyPr/>
          <a:lstStyle/>
          <a:p>
            <a:fld id="{D3CDA5B1-7AFE-4DDF-992F-089C1CD1EE0E}" type="datetimeFigureOut">
              <a:rPr lang="fa-IR" smtClean="0"/>
              <a:t>25/07/1442</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D68B602D-A023-42D1-A9D5-6571191E09EE}" type="slidenum">
              <a:rPr lang="fa-IR" smtClean="0"/>
              <a:t>‹#›</a:t>
            </a:fld>
            <a:endParaRPr lang="fa-IR"/>
          </a:p>
        </p:txBody>
      </p:sp>
    </p:spTree>
    <p:extLst>
      <p:ext uri="{BB962C8B-B14F-4D97-AF65-F5344CB8AC3E}">
        <p14:creationId xmlns:p14="http://schemas.microsoft.com/office/powerpoint/2010/main" val="26304256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D3CDA5B1-7AFE-4DDF-992F-089C1CD1EE0E}" type="datetimeFigureOut">
              <a:rPr lang="fa-IR" smtClean="0"/>
              <a:t>25/07/1442</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D68B602D-A023-42D1-A9D5-6571191E09EE}" type="slidenum">
              <a:rPr lang="fa-IR" smtClean="0"/>
              <a:t>‹#›</a:t>
            </a:fld>
            <a:endParaRPr lang="fa-IR"/>
          </a:p>
        </p:txBody>
      </p:sp>
    </p:spTree>
    <p:extLst>
      <p:ext uri="{BB962C8B-B14F-4D97-AF65-F5344CB8AC3E}">
        <p14:creationId xmlns:p14="http://schemas.microsoft.com/office/powerpoint/2010/main" val="38450983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r">
              <a:defRPr sz="4000" b="1" cap="all"/>
            </a:lvl1pPr>
          </a:lstStyle>
          <a:p>
            <a:r>
              <a:rPr lang="en-US"/>
              <a:t>Click to edit Master title style</a:t>
            </a:r>
            <a:endParaRPr lang="fa-I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CDA5B1-7AFE-4DDF-992F-089C1CD1EE0E}" type="datetimeFigureOut">
              <a:rPr lang="fa-IR" smtClean="0"/>
              <a:t>25/07/1442</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D68B602D-A023-42D1-A9D5-6571191E09EE}" type="slidenum">
              <a:rPr lang="fa-IR" smtClean="0"/>
              <a:t>‹#›</a:t>
            </a:fld>
            <a:endParaRPr lang="fa-IR"/>
          </a:p>
        </p:txBody>
      </p:sp>
    </p:spTree>
    <p:extLst>
      <p:ext uri="{BB962C8B-B14F-4D97-AF65-F5344CB8AC3E}">
        <p14:creationId xmlns:p14="http://schemas.microsoft.com/office/powerpoint/2010/main" val="39145253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p:cNvSpPr>
            <a:spLocks noGrp="1"/>
          </p:cNvSpPr>
          <p:nvPr>
            <p:ph type="dt" sz="half" idx="10"/>
          </p:nvPr>
        </p:nvSpPr>
        <p:spPr/>
        <p:txBody>
          <a:bodyPr/>
          <a:lstStyle/>
          <a:p>
            <a:fld id="{D3CDA5B1-7AFE-4DDF-992F-089C1CD1EE0E}" type="datetimeFigureOut">
              <a:rPr lang="fa-IR" smtClean="0"/>
              <a:t>25/07/1442</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D68B602D-A023-42D1-A9D5-6571191E09EE}" type="slidenum">
              <a:rPr lang="fa-IR" smtClean="0"/>
              <a:t>‹#›</a:t>
            </a:fld>
            <a:endParaRPr lang="fa-IR"/>
          </a:p>
        </p:txBody>
      </p:sp>
    </p:spTree>
    <p:extLst>
      <p:ext uri="{BB962C8B-B14F-4D97-AF65-F5344CB8AC3E}">
        <p14:creationId xmlns:p14="http://schemas.microsoft.com/office/powerpoint/2010/main" val="9194450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a-I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6"/>
          <p:cNvSpPr>
            <a:spLocks noGrp="1"/>
          </p:cNvSpPr>
          <p:nvPr>
            <p:ph type="dt" sz="half" idx="10"/>
          </p:nvPr>
        </p:nvSpPr>
        <p:spPr/>
        <p:txBody>
          <a:bodyPr/>
          <a:lstStyle/>
          <a:p>
            <a:fld id="{D3CDA5B1-7AFE-4DDF-992F-089C1CD1EE0E}" type="datetimeFigureOut">
              <a:rPr lang="fa-IR" smtClean="0"/>
              <a:t>25/07/1442</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D68B602D-A023-42D1-A9D5-6571191E09EE}" type="slidenum">
              <a:rPr lang="fa-IR" smtClean="0"/>
              <a:t>‹#›</a:t>
            </a:fld>
            <a:endParaRPr lang="fa-IR"/>
          </a:p>
        </p:txBody>
      </p:sp>
    </p:spTree>
    <p:extLst>
      <p:ext uri="{BB962C8B-B14F-4D97-AF65-F5344CB8AC3E}">
        <p14:creationId xmlns:p14="http://schemas.microsoft.com/office/powerpoint/2010/main" val="13201135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Date Placeholder 2"/>
          <p:cNvSpPr>
            <a:spLocks noGrp="1"/>
          </p:cNvSpPr>
          <p:nvPr>
            <p:ph type="dt" sz="half" idx="10"/>
          </p:nvPr>
        </p:nvSpPr>
        <p:spPr/>
        <p:txBody>
          <a:bodyPr/>
          <a:lstStyle/>
          <a:p>
            <a:fld id="{D3CDA5B1-7AFE-4DDF-992F-089C1CD1EE0E}" type="datetimeFigureOut">
              <a:rPr lang="fa-IR" smtClean="0"/>
              <a:t>25/07/1442</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D68B602D-A023-42D1-A9D5-6571191E09EE}" type="slidenum">
              <a:rPr lang="fa-IR" smtClean="0"/>
              <a:t>‹#›</a:t>
            </a:fld>
            <a:endParaRPr lang="fa-IR"/>
          </a:p>
        </p:txBody>
      </p:sp>
    </p:spTree>
    <p:extLst>
      <p:ext uri="{BB962C8B-B14F-4D97-AF65-F5344CB8AC3E}">
        <p14:creationId xmlns:p14="http://schemas.microsoft.com/office/powerpoint/2010/main" val="2324875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CE038-022E-4084-893B-1C4A35B265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5836F48-97C2-4A9C-AA53-B2AB26B46E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53B9F4-C74F-446E-B814-111C585D5C66}"/>
              </a:ext>
            </a:extLst>
          </p:cNvPr>
          <p:cNvSpPr>
            <a:spLocks noGrp="1"/>
          </p:cNvSpPr>
          <p:nvPr>
            <p:ph type="dt" sz="half" idx="10"/>
          </p:nvPr>
        </p:nvSpPr>
        <p:spPr/>
        <p:txBody>
          <a:bodyPr/>
          <a:lstStyle/>
          <a:p>
            <a:fld id="{9F0F2603-92E0-48E6-9C5B-255DF422C586}" type="datetimeFigureOut">
              <a:rPr lang="en-US" smtClean="0"/>
              <a:t>3/8/2021</a:t>
            </a:fld>
            <a:endParaRPr lang="en-US"/>
          </a:p>
        </p:txBody>
      </p:sp>
      <p:sp>
        <p:nvSpPr>
          <p:cNvPr id="5" name="Footer Placeholder 4">
            <a:extLst>
              <a:ext uri="{FF2B5EF4-FFF2-40B4-BE49-F238E27FC236}">
                <a16:creationId xmlns:a16="http://schemas.microsoft.com/office/drawing/2014/main" id="{F1837FAF-2AFB-4288-8A7C-F60ADE61E7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9752D0-AC72-4DD8-A457-62E4C352E873}"/>
              </a:ext>
            </a:extLst>
          </p:cNvPr>
          <p:cNvSpPr>
            <a:spLocks noGrp="1"/>
          </p:cNvSpPr>
          <p:nvPr>
            <p:ph type="sldNum" sz="quarter" idx="12"/>
          </p:nvPr>
        </p:nvSpPr>
        <p:spPr/>
        <p:txBody>
          <a:bodyPr/>
          <a:lstStyle/>
          <a:p>
            <a:fld id="{EF466834-8FA4-4D53-BD51-D7123F0EAD15}" type="slidenum">
              <a:rPr lang="en-US" smtClean="0"/>
              <a:t>‹#›</a:t>
            </a:fld>
            <a:endParaRPr lang="en-US"/>
          </a:p>
        </p:txBody>
      </p:sp>
    </p:spTree>
    <p:extLst>
      <p:ext uri="{BB962C8B-B14F-4D97-AF65-F5344CB8AC3E}">
        <p14:creationId xmlns:p14="http://schemas.microsoft.com/office/powerpoint/2010/main" val="23675064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CDA5B1-7AFE-4DDF-992F-089C1CD1EE0E}" type="datetimeFigureOut">
              <a:rPr lang="fa-IR" smtClean="0"/>
              <a:t>25/07/1442</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D68B602D-A023-42D1-A9D5-6571191E09EE}" type="slidenum">
              <a:rPr lang="fa-IR" smtClean="0"/>
              <a:t>‹#›</a:t>
            </a:fld>
            <a:endParaRPr lang="fa-IR"/>
          </a:p>
        </p:txBody>
      </p:sp>
    </p:spTree>
    <p:extLst>
      <p:ext uri="{BB962C8B-B14F-4D97-AF65-F5344CB8AC3E}">
        <p14:creationId xmlns:p14="http://schemas.microsoft.com/office/powerpoint/2010/main" val="19572799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r">
              <a:defRPr sz="2000" b="1"/>
            </a:lvl1pPr>
          </a:lstStyle>
          <a:p>
            <a:r>
              <a:rPr lang="en-US"/>
              <a:t>Click to edit Master title style</a:t>
            </a:r>
            <a:endParaRPr lang="fa-I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CDA5B1-7AFE-4DDF-992F-089C1CD1EE0E}" type="datetimeFigureOut">
              <a:rPr lang="fa-IR" smtClean="0"/>
              <a:t>25/07/1442</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D68B602D-A023-42D1-A9D5-6571191E09EE}" type="slidenum">
              <a:rPr lang="fa-IR" smtClean="0"/>
              <a:t>‹#›</a:t>
            </a:fld>
            <a:endParaRPr lang="fa-IR"/>
          </a:p>
        </p:txBody>
      </p:sp>
    </p:spTree>
    <p:extLst>
      <p:ext uri="{BB962C8B-B14F-4D97-AF65-F5344CB8AC3E}">
        <p14:creationId xmlns:p14="http://schemas.microsoft.com/office/powerpoint/2010/main" val="26728142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r">
              <a:defRPr sz="2000" b="1"/>
            </a:lvl1pPr>
          </a:lstStyle>
          <a:p>
            <a:r>
              <a:rPr lang="en-US"/>
              <a:t>Click to edit Master title style</a:t>
            </a:r>
            <a:endParaRPr lang="fa-I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CDA5B1-7AFE-4DDF-992F-089C1CD1EE0E}" type="datetimeFigureOut">
              <a:rPr lang="fa-IR" smtClean="0"/>
              <a:t>25/07/1442</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D68B602D-A023-42D1-A9D5-6571191E09EE}" type="slidenum">
              <a:rPr lang="fa-IR" smtClean="0"/>
              <a:t>‹#›</a:t>
            </a:fld>
            <a:endParaRPr lang="fa-IR"/>
          </a:p>
        </p:txBody>
      </p:sp>
    </p:spTree>
    <p:extLst>
      <p:ext uri="{BB962C8B-B14F-4D97-AF65-F5344CB8AC3E}">
        <p14:creationId xmlns:p14="http://schemas.microsoft.com/office/powerpoint/2010/main" val="29578019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D3CDA5B1-7AFE-4DDF-992F-089C1CD1EE0E}" type="datetimeFigureOut">
              <a:rPr lang="fa-IR" smtClean="0"/>
              <a:t>25/07/1442</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D68B602D-A023-42D1-A9D5-6571191E09EE}" type="slidenum">
              <a:rPr lang="fa-IR" smtClean="0"/>
              <a:t>‹#›</a:t>
            </a:fld>
            <a:endParaRPr lang="fa-IR"/>
          </a:p>
        </p:txBody>
      </p:sp>
    </p:spTree>
    <p:extLst>
      <p:ext uri="{BB962C8B-B14F-4D97-AF65-F5344CB8AC3E}">
        <p14:creationId xmlns:p14="http://schemas.microsoft.com/office/powerpoint/2010/main" val="1483570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fa-I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D3CDA5B1-7AFE-4DDF-992F-089C1CD1EE0E}" type="datetimeFigureOut">
              <a:rPr lang="fa-IR" smtClean="0"/>
              <a:t>25/07/1442</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D68B602D-A023-42D1-A9D5-6571191E09EE}" type="slidenum">
              <a:rPr lang="fa-IR" smtClean="0"/>
              <a:t>‹#›</a:t>
            </a:fld>
            <a:endParaRPr lang="fa-IR"/>
          </a:p>
        </p:txBody>
      </p:sp>
    </p:spTree>
    <p:extLst>
      <p:ext uri="{BB962C8B-B14F-4D97-AF65-F5344CB8AC3E}">
        <p14:creationId xmlns:p14="http://schemas.microsoft.com/office/powerpoint/2010/main" val="1273658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121C0-8ECF-46D0-9554-ADB54C1E5C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118E01-292E-42B3-A3F0-AE4190570A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B90003-BBF5-4336-B005-7C18DF050C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EBE29A-601F-4273-9F74-2D6164D1E040}"/>
              </a:ext>
            </a:extLst>
          </p:cNvPr>
          <p:cNvSpPr>
            <a:spLocks noGrp="1"/>
          </p:cNvSpPr>
          <p:nvPr>
            <p:ph type="dt" sz="half" idx="10"/>
          </p:nvPr>
        </p:nvSpPr>
        <p:spPr/>
        <p:txBody>
          <a:bodyPr/>
          <a:lstStyle/>
          <a:p>
            <a:fld id="{9F0F2603-92E0-48E6-9C5B-255DF422C586}" type="datetimeFigureOut">
              <a:rPr lang="en-US" smtClean="0"/>
              <a:t>3/8/2021</a:t>
            </a:fld>
            <a:endParaRPr lang="en-US"/>
          </a:p>
        </p:txBody>
      </p:sp>
      <p:sp>
        <p:nvSpPr>
          <p:cNvPr id="6" name="Footer Placeholder 5">
            <a:extLst>
              <a:ext uri="{FF2B5EF4-FFF2-40B4-BE49-F238E27FC236}">
                <a16:creationId xmlns:a16="http://schemas.microsoft.com/office/drawing/2014/main" id="{759442FC-038D-472E-BAB7-57955F70B8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E9D895-C3CB-42E7-8F64-A9CD91F5FAD1}"/>
              </a:ext>
            </a:extLst>
          </p:cNvPr>
          <p:cNvSpPr>
            <a:spLocks noGrp="1"/>
          </p:cNvSpPr>
          <p:nvPr>
            <p:ph type="sldNum" sz="quarter" idx="12"/>
          </p:nvPr>
        </p:nvSpPr>
        <p:spPr/>
        <p:txBody>
          <a:bodyPr/>
          <a:lstStyle/>
          <a:p>
            <a:fld id="{EF466834-8FA4-4D53-BD51-D7123F0EAD15}" type="slidenum">
              <a:rPr lang="en-US" smtClean="0"/>
              <a:t>‹#›</a:t>
            </a:fld>
            <a:endParaRPr lang="en-US"/>
          </a:p>
        </p:txBody>
      </p:sp>
    </p:spTree>
    <p:extLst>
      <p:ext uri="{BB962C8B-B14F-4D97-AF65-F5344CB8AC3E}">
        <p14:creationId xmlns:p14="http://schemas.microsoft.com/office/powerpoint/2010/main" val="3138187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6ACCD-DE92-4DD1-B201-45924B2FF7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AFCCC5-A530-48D9-9C26-002619DD29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93D447-0F9C-47AA-81D5-D3E1058F4B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D23963-87CB-40BF-AB1A-5D3D37200B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46B1F7-B113-4A11-BFBA-39AC66A2FC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728C9B-6410-447A-8762-6B822B68595F}"/>
              </a:ext>
            </a:extLst>
          </p:cNvPr>
          <p:cNvSpPr>
            <a:spLocks noGrp="1"/>
          </p:cNvSpPr>
          <p:nvPr>
            <p:ph type="dt" sz="half" idx="10"/>
          </p:nvPr>
        </p:nvSpPr>
        <p:spPr/>
        <p:txBody>
          <a:bodyPr/>
          <a:lstStyle/>
          <a:p>
            <a:fld id="{9F0F2603-92E0-48E6-9C5B-255DF422C586}" type="datetimeFigureOut">
              <a:rPr lang="en-US" smtClean="0"/>
              <a:t>3/8/2021</a:t>
            </a:fld>
            <a:endParaRPr lang="en-US"/>
          </a:p>
        </p:txBody>
      </p:sp>
      <p:sp>
        <p:nvSpPr>
          <p:cNvPr id="8" name="Footer Placeholder 7">
            <a:extLst>
              <a:ext uri="{FF2B5EF4-FFF2-40B4-BE49-F238E27FC236}">
                <a16:creationId xmlns:a16="http://schemas.microsoft.com/office/drawing/2014/main" id="{5E4E1D62-14F9-4638-8A1D-DF6F068F2B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7724D1F-573A-4980-8868-8B175B8A3D33}"/>
              </a:ext>
            </a:extLst>
          </p:cNvPr>
          <p:cNvSpPr>
            <a:spLocks noGrp="1"/>
          </p:cNvSpPr>
          <p:nvPr>
            <p:ph type="sldNum" sz="quarter" idx="12"/>
          </p:nvPr>
        </p:nvSpPr>
        <p:spPr/>
        <p:txBody>
          <a:bodyPr/>
          <a:lstStyle/>
          <a:p>
            <a:fld id="{EF466834-8FA4-4D53-BD51-D7123F0EAD15}" type="slidenum">
              <a:rPr lang="en-US" smtClean="0"/>
              <a:t>‹#›</a:t>
            </a:fld>
            <a:endParaRPr lang="en-US"/>
          </a:p>
        </p:txBody>
      </p:sp>
    </p:spTree>
    <p:extLst>
      <p:ext uri="{BB962C8B-B14F-4D97-AF65-F5344CB8AC3E}">
        <p14:creationId xmlns:p14="http://schemas.microsoft.com/office/powerpoint/2010/main" val="231855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6224B-E06B-43EC-AEB9-FAB0C94681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A56D38-49E3-4F89-A255-5FBA587479DC}"/>
              </a:ext>
            </a:extLst>
          </p:cNvPr>
          <p:cNvSpPr>
            <a:spLocks noGrp="1"/>
          </p:cNvSpPr>
          <p:nvPr>
            <p:ph type="dt" sz="half" idx="10"/>
          </p:nvPr>
        </p:nvSpPr>
        <p:spPr/>
        <p:txBody>
          <a:bodyPr/>
          <a:lstStyle/>
          <a:p>
            <a:fld id="{9F0F2603-92E0-48E6-9C5B-255DF422C586}" type="datetimeFigureOut">
              <a:rPr lang="en-US" smtClean="0"/>
              <a:t>3/8/2021</a:t>
            </a:fld>
            <a:endParaRPr lang="en-US"/>
          </a:p>
        </p:txBody>
      </p:sp>
      <p:sp>
        <p:nvSpPr>
          <p:cNvPr id="4" name="Footer Placeholder 3">
            <a:extLst>
              <a:ext uri="{FF2B5EF4-FFF2-40B4-BE49-F238E27FC236}">
                <a16:creationId xmlns:a16="http://schemas.microsoft.com/office/drawing/2014/main" id="{93494925-CC57-4525-A851-FF1339C360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D1B4D3-4CB3-4858-9449-B068C4A66451}"/>
              </a:ext>
            </a:extLst>
          </p:cNvPr>
          <p:cNvSpPr>
            <a:spLocks noGrp="1"/>
          </p:cNvSpPr>
          <p:nvPr>
            <p:ph type="sldNum" sz="quarter" idx="12"/>
          </p:nvPr>
        </p:nvSpPr>
        <p:spPr/>
        <p:txBody>
          <a:bodyPr/>
          <a:lstStyle/>
          <a:p>
            <a:fld id="{EF466834-8FA4-4D53-BD51-D7123F0EAD15}" type="slidenum">
              <a:rPr lang="en-US" smtClean="0"/>
              <a:t>‹#›</a:t>
            </a:fld>
            <a:endParaRPr lang="en-US"/>
          </a:p>
        </p:txBody>
      </p:sp>
    </p:spTree>
    <p:extLst>
      <p:ext uri="{BB962C8B-B14F-4D97-AF65-F5344CB8AC3E}">
        <p14:creationId xmlns:p14="http://schemas.microsoft.com/office/powerpoint/2010/main" val="997032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D9A60C-35C5-4B5F-9000-483CDC06CBAD}"/>
              </a:ext>
            </a:extLst>
          </p:cNvPr>
          <p:cNvSpPr>
            <a:spLocks noGrp="1"/>
          </p:cNvSpPr>
          <p:nvPr>
            <p:ph type="dt" sz="half" idx="10"/>
          </p:nvPr>
        </p:nvSpPr>
        <p:spPr/>
        <p:txBody>
          <a:bodyPr/>
          <a:lstStyle/>
          <a:p>
            <a:fld id="{9F0F2603-92E0-48E6-9C5B-255DF422C586}" type="datetimeFigureOut">
              <a:rPr lang="en-US" smtClean="0"/>
              <a:t>3/8/2021</a:t>
            </a:fld>
            <a:endParaRPr lang="en-US"/>
          </a:p>
        </p:txBody>
      </p:sp>
      <p:sp>
        <p:nvSpPr>
          <p:cNvPr id="3" name="Footer Placeholder 2">
            <a:extLst>
              <a:ext uri="{FF2B5EF4-FFF2-40B4-BE49-F238E27FC236}">
                <a16:creationId xmlns:a16="http://schemas.microsoft.com/office/drawing/2014/main" id="{84F18C55-1AFC-4B71-9E79-42E4CFE151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CBF646-04CB-47F0-8AC1-1E52CA864537}"/>
              </a:ext>
            </a:extLst>
          </p:cNvPr>
          <p:cNvSpPr>
            <a:spLocks noGrp="1"/>
          </p:cNvSpPr>
          <p:nvPr>
            <p:ph type="sldNum" sz="quarter" idx="12"/>
          </p:nvPr>
        </p:nvSpPr>
        <p:spPr/>
        <p:txBody>
          <a:bodyPr/>
          <a:lstStyle/>
          <a:p>
            <a:fld id="{EF466834-8FA4-4D53-BD51-D7123F0EAD15}" type="slidenum">
              <a:rPr lang="en-US" smtClean="0"/>
              <a:t>‹#›</a:t>
            </a:fld>
            <a:endParaRPr lang="en-US"/>
          </a:p>
        </p:txBody>
      </p:sp>
    </p:spTree>
    <p:extLst>
      <p:ext uri="{BB962C8B-B14F-4D97-AF65-F5344CB8AC3E}">
        <p14:creationId xmlns:p14="http://schemas.microsoft.com/office/powerpoint/2010/main" val="2350405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4DB13-3D22-4009-8411-812FDD56FB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CC9E2-168D-4158-9673-D168BA39C5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1A721B-D573-4338-AAF2-2860118B79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1990DE-BE1B-4EF6-B5C2-8961BC894DCC}"/>
              </a:ext>
            </a:extLst>
          </p:cNvPr>
          <p:cNvSpPr>
            <a:spLocks noGrp="1"/>
          </p:cNvSpPr>
          <p:nvPr>
            <p:ph type="dt" sz="half" idx="10"/>
          </p:nvPr>
        </p:nvSpPr>
        <p:spPr/>
        <p:txBody>
          <a:bodyPr/>
          <a:lstStyle/>
          <a:p>
            <a:fld id="{9F0F2603-92E0-48E6-9C5B-255DF422C586}" type="datetimeFigureOut">
              <a:rPr lang="en-US" smtClean="0"/>
              <a:t>3/8/2021</a:t>
            </a:fld>
            <a:endParaRPr lang="en-US"/>
          </a:p>
        </p:txBody>
      </p:sp>
      <p:sp>
        <p:nvSpPr>
          <p:cNvPr id="6" name="Footer Placeholder 5">
            <a:extLst>
              <a:ext uri="{FF2B5EF4-FFF2-40B4-BE49-F238E27FC236}">
                <a16:creationId xmlns:a16="http://schemas.microsoft.com/office/drawing/2014/main" id="{B6CF284F-FB00-4E37-9296-CFD3223064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42C281-45BB-45B2-BD21-7122780C0D91}"/>
              </a:ext>
            </a:extLst>
          </p:cNvPr>
          <p:cNvSpPr>
            <a:spLocks noGrp="1"/>
          </p:cNvSpPr>
          <p:nvPr>
            <p:ph type="sldNum" sz="quarter" idx="12"/>
          </p:nvPr>
        </p:nvSpPr>
        <p:spPr/>
        <p:txBody>
          <a:bodyPr/>
          <a:lstStyle/>
          <a:p>
            <a:fld id="{EF466834-8FA4-4D53-BD51-D7123F0EAD15}" type="slidenum">
              <a:rPr lang="en-US" smtClean="0"/>
              <a:t>‹#›</a:t>
            </a:fld>
            <a:endParaRPr lang="en-US"/>
          </a:p>
        </p:txBody>
      </p:sp>
    </p:spTree>
    <p:extLst>
      <p:ext uri="{BB962C8B-B14F-4D97-AF65-F5344CB8AC3E}">
        <p14:creationId xmlns:p14="http://schemas.microsoft.com/office/powerpoint/2010/main" val="1686503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D3A92-B12B-4867-B927-8E5150E9ED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9FB236-45CF-4C78-A225-9A0F33C92F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701CA06-91E5-40DB-AE96-2CA7A6CFE1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062D4E-2701-46E1-96AD-2035231396D0}"/>
              </a:ext>
            </a:extLst>
          </p:cNvPr>
          <p:cNvSpPr>
            <a:spLocks noGrp="1"/>
          </p:cNvSpPr>
          <p:nvPr>
            <p:ph type="dt" sz="half" idx="10"/>
          </p:nvPr>
        </p:nvSpPr>
        <p:spPr/>
        <p:txBody>
          <a:bodyPr/>
          <a:lstStyle/>
          <a:p>
            <a:fld id="{9F0F2603-92E0-48E6-9C5B-255DF422C586}" type="datetimeFigureOut">
              <a:rPr lang="en-US" smtClean="0"/>
              <a:t>3/8/2021</a:t>
            </a:fld>
            <a:endParaRPr lang="en-US"/>
          </a:p>
        </p:txBody>
      </p:sp>
      <p:sp>
        <p:nvSpPr>
          <p:cNvPr id="6" name="Footer Placeholder 5">
            <a:extLst>
              <a:ext uri="{FF2B5EF4-FFF2-40B4-BE49-F238E27FC236}">
                <a16:creationId xmlns:a16="http://schemas.microsoft.com/office/drawing/2014/main" id="{AAB23D9A-C5A5-479F-A893-52FBBC9E89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59DD0F-1B77-45C0-BE33-600F7975BE04}"/>
              </a:ext>
            </a:extLst>
          </p:cNvPr>
          <p:cNvSpPr>
            <a:spLocks noGrp="1"/>
          </p:cNvSpPr>
          <p:nvPr>
            <p:ph type="sldNum" sz="quarter" idx="12"/>
          </p:nvPr>
        </p:nvSpPr>
        <p:spPr/>
        <p:txBody>
          <a:bodyPr/>
          <a:lstStyle/>
          <a:p>
            <a:fld id="{EF466834-8FA4-4D53-BD51-D7123F0EAD15}" type="slidenum">
              <a:rPr lang="en-US" smtClean="0"/>
              <a:t>‹#›</a:t>
            </a:fld>
            <a:endParaRPr lang="en-US"/>
          </a:p>
        </p:txBody>
      </p:sp>
    </p:spTree>
    <p:extLst>
      <p:ext uri="{BB962C8B-B14F-4D97-AF65-F5344CB8AC3E}">
        <p14:creationId xmlns:p14="http://schemas.microsoft.com/office/powerpoint/2010/main" val="14136275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195328-916E-4602-89AD-3FDCB99293E4}"/>
              </a:ext>
            </a:extLst>
          </p:cNvPr>
          <p:cNvSpPr>
            <a:spLocks noGrp="1"/>
          </p:cNvSpPr>
          <p:nvPr>
            <p:ph type="title"/>
          </p:nvPr>
        </p:nvSpPr>
        <p:spPr>
          <a:xfrm>
            <a:off x="838200" y="320675"/>
            <a:ext cx="10515600" cy="1325563"/>
          </a:xfrm>
          <a:prstGeom prst="rect">
            <a:avLst/>
          </a:prstGeom>
          <a:solidFill>
            <a:schemeClr val="accent3">
              <a:lumMod val="20000"/>
              <a:lumOff val="80000"/>
            </a:schemeClr>
          </a:solidFill>
          <a:ln w="38100">
            <a:solidFill>
              <a:srgbClr val="7030A0"/>
            </a:solidFill>
          </a:ln>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4CB3C39-D153-42E8-B71D-DA1086DEC7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85D721A-BD4B-4AFF-A6D1-F07A2401E2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0F2603-92E0-48E6-9C5B-255DF422C586}" type="datetimeFigureOut">
              <a:rPr lang="en-US" smtClean="0"/>
              <a:t>3/8/2021</a:t>
            </a:fld>
            <a:endParaRPr lang="en-US"/>
          </a:p>
        </p:txBody>
      </p:sp>
      <p:sp>
        <p:nvSpPr>
          <p:cNvPr id="5" name="Footer Placeholder 4">
            <a:extLst>
              <a:ext uri="{FF2B5EF4-FFF2-40B4-BE49-F238E27FC236}">
                <a16:creationId xmlns:a16="http://schemas.microsoft.com/office/drawing/2014/main" id="{055786B9-B83B-4E02-92A5-AD0EF75094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EC5120E-C1A4-49C0-B445-24C5498295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466834-8FA4-4D53-BD51-D7123F0EAD15}" type="slidenum">
              <a:rPr lang="en-US" smtClean="0"/>
              <a:t>‹#›</a:t>
            </a:fld>
            <a:endParaRPr lang="en-US"/>
          </a:p>
        </p:txBody>
      </p:sp>
    </p:spTree>
    <p:extLst>
      <p:ext uri="{BB962C8B-B14F-4D97-AF65-F5344CB8AC3E}">
        <p14:creationId xmlns:p14="http://schemas.microsoft.com/office/powerpoint/2010/main" val="42794502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1" eaLnBrk="1" latinLnBrk="0" hangingPunct="1">
        <a:lnSpc>
          <a:spcPct val="90000"/>
        </a:lnSpc>
        <a:spcBef>
          <a:spcPct val="0"/>
        </a:spcBef>
        <a:buNone/>
        <a:defRPr sz="3600" b="1" kern="1200">
          <a:solidFill>
            <a:schemeClr val="tx1"/>
          </a:solidFill>
          <a:latin typeface="+mj-lt"/>
          <a:ea typeface="+mj-ea"/>
          <a:cs typeface="B Titr" panose="00000700000000000000" pitchFamily="2" charset="-78"/>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6B7592-3C4B-473B-9C74-C11F92417861}"/>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endParaRPr lang="fa-IR" dirty="0"/>
          </a:p>
        </p:txBody>
      </p:sp>
      <p:sp>
        <p:nvSpPr>
          <p:cNvPr id="3" name="Text Placeholder 2">
            <a:extLst>
              <a:ext uri="{FF2B5EF4-FFF2-40B4-BE49-F238E27FC236}">
                <a16:creationId xmlns:a16="http://schemas.microsoft.com/office/drawing/2014/main" id="{EF789233-47B9-480A-BAEF-F6EF9EF89C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a-IR" dirty="0"/>
          </a:p>
        </p:txBody>
      </p:sp>
      <p:sp>
        <p:nvSpPr>
          <p:cNvPr id="4" name="Date Placeholder 3">
            <a:extLst>
              <a:ext uri="{FF2B5EF4-FFF2-40B4-BE49-F238E27FC236}">
                <a16:creationId xmlns:a16="http://schemas.microsoft.com/office/drawing/2014/main" id="{D585521C-6156-4E03-8E8F-84A3662297F1}"/>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FB5F116-5F47-4F9E-8174-11EC6D670A7E}" type="datetimeFigureOut">
              <a:rPr lang="fa-IR" smtClean="0"/>
              <a:t>25/07/1442</a:t>
            </a:fld>
            <a:endParaRPr lang="fa-IR"/>
          </a:p>
        </p:txBody>
      </p:sp>
      <p:sp>
        <p:nvSpPr>
          <p:cNvPr id="5" name="Footer Placeholder 4">
            <a:extLst>
              <a:ext uri="{FF2B5EF4-FFF2-40B4-BE49-F238E27FC236}">
                <a16:creationId xmlns:a16="http://schemas.microsoft.com/office/drawing/2014/main" id="{39E320CF-08E9-42DC-B14D-3357B72E7D05}"/>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a-IR"/>
          </a:p>
        </p:txBody>
      </p:sp>
      <p:sp>
        <p:nvSpPr>
          <p:cNvPr id="6" name="Slide Number Placeholder 5">
            <a:extLst>
              <a:ext uri="{FF2B5EF4-FFF2-40B4-BE49-F238E27FC236}">
                <a16:creationId xmlns:a16="http://schemas.microsoft.com/office/drawing/2014/main" id="{530351E0-71F0-4F56-BB06-82C31D45BCC5}"/>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C261A7B-469B-4467-9793-3FFD6816EA69}" type="slidenum">
              <a:rPr lang="fa-IR" smtClean="0"/>
              <a:t>‹#›</a:t>
            </a:fld>
            <a:endParaRPr lang="fa-IR"/>
          </a:p>
        </p:txBody>
      </p:sp>
    </p:spTree>
    <p:extLst>
      <p:ext uri="{BB962C8B-B14F-4D97-AF65-F5344CB8AC3E}">
        <p14:creationId xmlns:p14="http://schemas.microsoft.com/office/powerpoint/2010/main" val="113094376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685800" rtl="0" eaLnBrk="1" latinLnBrk="0" hangingPunct="1">
        <a:lnSpc>
          <a:spcPct val="90000"/>
        </a:lnSpc>
        <a:spcBef>
          <a:spcPct val="0"/>
        </a:spcBef>
        <a:buNone/>
        <a:defRPr sz="2700" b="1" kern="1200">
          <a:solidFill>
            <a:srgbClr val="7030A0"/>
          </a:solidFill>
          <a:latin typeface="+mj-lt"/>
          <a:ea typeface="+mj-ea"/>
          <a:cs typeface="B Nazanin" panose="00000400000000000000" pitchFamily="2" charset="-78"/>
        </a:defRPr>
      </a:lvl1pPr>
    </p:titleStyle>
    <p:bodyStyle>
      <a:lvl1pPr marL="171450" indent="-171450" algn="just" defTabSz="685800" rtl="1"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B Nazanin" panose="00000400000000000000" pitchFamily="2" charset="-78"/>
        </a:defRPr>
      </a:lvl1pPr>
      <a:lvl2pPr marL="514350" indent="-171450" algn="just" defTabSz="685800" rtl="1"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B Nazanin" panose="00000400000000000000" pitchFamily="2" charset="-78"/>
        </a:defRPr>
      </a:lvl2pPr>
      <a:lvl3pPr marL="857250" indent="-171450" algn="just" defTabSz="685800" rtl="1"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B Nazanin" panose="00000400000000000000" pitchFamily="2" charset="-78"/>
        </a:defRPr>
      </a:lvl3pPr>
      <a:lvl4pPr marL="1200150" indent="-171450" algn="just"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B Nazanin" panose="00000400000000000000" pitchFamily="2" charset="-78"/>
        </a:defRPr>
      </a:lvl4pPr>
      <a:lvl5pPr marL="1543050" indent="-171450" algn="just"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B Nazanin" panose="00000400000000000000" pitchFamily="2" charset="-78"/>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a-I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1" anchor="ctr">
            <a:normAutofit/>
          </a:bodyPr>
          <a:lstStyle/>
          <a:p>
            <a:r>
              <a:rPr lang="en-US"/>
              <a:t>Click to edit Master title style</a:t>
            </a:r>
            <a:endParaRPr lang="fa-I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1">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a-IR" dirty="0"/>
          </a:p>
        </p:txBody>
      </p:sp>
      <p:sp>
        <p:nvSpPr>
          <p:cNvPr id="4" name="Date Placeholder 3"/>
          <p:cNvSpPr>
            <a:spLocks noGrp="1"/>
          </p:cNvSpPr>
          <p:nvPr>
            <p:ph type="dt" sz="half" idx="2"/>
          </p:nvPr>
        </p:nvSpPr>
        <p:spPr>
          <a:xfrm>
            <a:off x="8737600" y="6356351"/>
            <a:ext cx="28448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D3CDA5B1-7AFE-4DDF-992F-089C1CD1EE0E}" type="datetimeFigureOut">
              <a:rPr lang="fa-IR" smtClean="0"/>
              <a:t>25/07/1442</a:t>
            </a:fld>
            <a:endParaRPr lang="fa-I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609600" y="6356351"/>
            <a:ext cx="28448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D68B602D-A023-42D1-A9D5-6571191E09EE}" type="slidenum">
              <a:rPr lang="fa-IR" smtClean="0"/>
              <a:t>‹#›</a:t>
            </a:fld>
            <a:endParaRPr lang="fa-IR"/>
          </a:p>
        </p:txBody>
      </p:sp>
    </p:spTree>
    <p:extLst>
      <p:ext uri="{BB962C8B-B14F-4D97-AF65-F5344CB8AC3E}">
        <p14:creationId xmlns:p14="http://schemas.microsoft.com/office/powerpoint/2010/main" val="319973865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23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3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3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3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3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hyperlink" Target="https://en.wikipedia.org/wiki/Thomas_Percival" TargetMode="Externa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hyperlink" Target="https://en.wikipedia.org/wiki/Biology" TargetMode="External"/><Relationship Id="rId2" Type="http://schemas.openxmlformats.org/officeDocument/2006/relationships/hyperlink" Target="https://en.wikipedia.org/wiki/Ethics" TargetMode="External"/><Relationship Id="rId1" Type="http://schemas.openxmlformats.org/officeDocument/2006/relationships/slideLayout" Target="../slideLayouts/slideLayout12.xml"/><Relationship Id="rId4" Type="http://schemas.openxmlformats.org/officeDocument/2006/relationships/hyperlink" Target="https://en.wikipedia.org/wiki/Medicine"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74790-7B59-48A7-B3AE-9F98F8CD1A82}"/>
              </a:ext>
            </a:extLst>
          </p:cNvPr>
          <p:cNvSpPr>
            <a:spLocks noGrp="1"/>
          </p:cNvSpPr>
          <p:nvPr>
            <p:ph type="title"/>
          </p:nvPr>
        </p:nvSpPr>
        <p:spPr>
          <a:xfrm>
            <a:off x="2407639" y="800423"/>
            <a:ext cx="8971327" cy="5418987"/>
          </a:xfrm>
          <a:solidFill>
            <a:srgbClr val="7030A0"/>
          </a:solidFill>
        </p:spPr>
        <p:txBody>
          <a:bodyPr/>
          <a:lstStyle/>
          <a:p>
            <a:pPr marR="0" rtl="1">
              <a:lnSpc>
                <a:spcPct val="150000"/>
              </a:lnSpc>
            </a:pPr>
            <a:r>
              <a:rPr lang="ar-SA" sz="4800" b="1" i="0" u="none" strike="noStrike" kern="1400" baseline="0" dirty="0">
                <a:solidFill>
                  <a:schemeClr val="bg1"/>
                </a:solidFill>
                <a:latin typeface="Times New Roman" panose="02020603050405020304" pitchFamily="18" charset="0"/>
              </a:rPr>
              <a:t>مقدمه ای بر اخلاق پزشکی</a:t>
            </a:r>
            <a:br>
              <a:rPr lang="en-US" b="1" i="0" u="none" strike="noStrike" kern="1400" baseline="0" dirty="0">
                <a:solidFill>
                  <a:srgbClr val="002060"/>
                </a:solidFill>
                <a:latin typeface="Times New Roman" panose="02020603050405020304" pitchFamily="18" charset="0"/>
              </a:rPr>
            </a:br>
            <a:br>
              <a:rPr lang="fa-IR" b="1" i="0" u="none" strike="noStrike" kern="1400" baseline="0" dirty="0">
                <a:solidFill>
                  <a:srgbClr val="002060"/>
                </a:solidFill>
                <a:latin typeface="Times New Roman" panose="02020603050405020304" pitchFamily="18" charset="0"/>
              </a:rPr>
            </a:br>
            <a:br>
              <a:rPr lang="en-US" b="1" i="0" u="none" strike="noStrike" kern="1400" baseline="0" dirty="0">
                <a:solidFill>
                  <a:srgbClr val="002060"/>
                </a:solidFill>
                <a:latin typeface="Times New Roman" panose="02020603050405020304" pitchFamily="18" charset="0"/>
              </a:rPr>
            </a:br>
            <a:r>
              <a:rPr lang="fa-IR" sz="2000" b="1" i="0" u="none" strike="noStrike" kern="1400" baseline="0" dirty="0">
                <a:solidFill>
                  <a:schemeClr val="bg1"/>
                </a:solidFill>
                <a:latin typeface="Times New Roman" panose="02020603050405020304" pitchFamily="18" charset="0"/>
              </a:rPr>
              <a:t>دکتر بهروز کارخانه ای</a:t>
            </a:r>
            <a:br>
              <a:rPr lang="fa-IR" sz="2000" b="1" i="0" u="none" strike="noStrike" kern="1400" baseline="0" dirty="0">
                <a:solidFill>
                  <a:schemeClr val="bg1"/>
                </a:solidFill>
                <a:latin typeface="Times New Roman" panose="02020603050405020304" pitchFamily="18" charset="0"/>
              </a:rPr>
            </a:br>
            <a:r>
              <a:rPr lang="fa-IR" sz="2000" b="1" i="0" u="none" strike="noStrike" kern="1400" baseline="0" dirty="0">
                <a:solidFill>
                  <a:schemeClr val="bg1"/>
                </a:solidFill>
                <a:latin typeface="Times New Roman" panose="02020603050405020304" pitchFamily="18" charset="0"/>
              </a:rPr>
              <a:t>دانشگاه علوم پزشکی همدان</a:t>
            </a:r>
            <a:br>
              <a:rPr lang="fa-IR" sz="2000" b="1" i="0" u="none" strike="noStrike" kern="1400" baseline="0" dirty="0">
                <a:solidFill>
                  <a:schemeClr val="bg1"/>
                </a:solidFill>
                <a:latin typeface="Times New Roman" panose="02020603050405020304" pitchFamily="18" charset="0"/>
              </a:rPr>
            </a:br>
            <a:endParaRPr lang="ar-SA" b="1" i="0" u="none" strike="noStrike" kern="1400" baseline="0" dirty="0">
              <a:solidFill>
                <a:schemeClr val="bg1"/>
              </a:solidFill>
              <a:latin typeface="Times New Roman" panose="02020603050405020304" pitchFamily="18" charset="0"/>
            </a:endParaRPr>
          </a:p>
        </p:txBody>
      </p:sp>
      <p:pic>
        <p:nvPicPr>
          <p:cNvPr id="7" name="Picture 2" descr="دانشگاه علوم پزشکی و خدمات بهداشتی درمانی همدان رتبه و انتخاب رشته">
            <a:extLst>
              <a:ext uri="{FF2B5EF4-FFF2-40B4-BE49-F238E27FC236}">
                <a16:creationId xmlns:a16="http://schemas.microsoft.com/office/drawing/2014/main" id="{F7ECE265-7E81-421F-AF1F-1D6C3ABE22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433" y="800423"/>
            <a:ext cx="851865" cy="113743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8BE1A6C-3A95-477D-9011-1861B3DB44F1}"/>
              </a:ext>
            </a:extLst>
          </p:cNvPr>
          <p:cNvSpPr txBox="1"/>
          <p:nvPr/>
        </p:nvSpPr>
        <p:spPr>
          <a:xfrm>
            <a:off x="416791" y="2111928"/>
            <a:ext cx="1793147" cy="646331"/>
          </a:xfrm>
          <a:prstGeom prst="rect">
            <a:avLst/>
          </a:prstGeom>
          <a:noFill/>
        </p:spPr>
        <p:txBody>
          <a:bodyPr wrap="square">
            <a:spAutoFit/>
          </a:bodyPr>
          <a:lstStyle/>
          <a:p>
            <a:pPr algn="ctr"/>
            <a:r>
              <a:rPr lang="fa-IR" sz="1800" b="1" i="0" u="none" strike="noStrike" kern="1400" baseline="0" dirty="0">
                <a:solidFill>
                  <a:srgbClr val="FF0000"/>
                </a:solidFill>
                <a:latin typeface="Times New Roman" panose="02020603050405020304" pitchFamily="18" charset="0"/>
                <a:cs typeface="B Nazanin" panose="00000400000000000000" pitchFamily="2" charset="-78"/>
              </a:rPr>
              <a:t>گروه اخلاق درآموزش پزشکی</a:t>
            </a:r>
            <a:endParaRPr lang="fa-IR" dirty="0">
              <a:solidFill>
                <a:srgbClr val="FF0000"/>
              </a:solidFill>
              <a:cs typeface="B Nazanin" panose="00000400000000000000" pitchFamily="2" charset="-78"/>
            </a:endParaRPr>
          </a:p>
        </p:txBody>
      </p:sp>
    </p:spTree>
    <p:extLst>
      <p:ext uri="{BB962C8B-B14F-4D97-AF65-F5344CB8AC3E}">
        <p14:creationId xmlns:p14="http://schemas.microsoft.com/office/powerpoint/2010/main" val="3593161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2629E-101D-4279-A8BA-E0B663FD6F1B}"/>
              </a:ext>
            </a:extLst>
          </p:cNvPr>
          <p:cNvSpPr>
            <a:spLocks noGrp="1"/>
          </p:cNvSpPr>
          <p:nvPr>
            <p:ph type="title"/>
          </p:nvPr>
        </p:nvSpPr>
        <p:spPr>
          <a:xfrm>
            <a:off x="6644080" y="320675"/>
            <a:ext cx="4709719" cy="1325563"/>
          </a:xfrm>
          <a:solidFill>
            <a:srgbClr val="7030A0"/>
          </a:solidFill>
        </p:spPr>
        <p:txBody>
          <a:bodyPr/>
          <a:lstStyle/>
          <a:p>
            <a:r>
              <a:rPr lang="fa-IR" sz="3600" dirty="0">
                <a:solidFill>
                  <a:schemeClr val="bg1"/>
                </a:solidFill>
              </a:rPr>
              <a:t>هفتمین کنگره سالانه اخلاق پزشکی ایران </a:t>
            </a:r>
            <a:endParaRPr lang="fa-IR" dirty="0">
              <a:solidFill>
                <a:schemeClr val="bg1"/>
              </a:solidFill>
            </a:endParaRPr>
          </a:p>
        </p:txBody>
      </p:sp>
      <p:sp>
        <p:nvSpPr>
          <p:cNvPr id="3" name="Text Placeholder 2">
            <a:extLst>
              <a:ext uri="{FF2B5EF4-FFF2-40B4-BE49-F238E27FC236}">
                <a16:creationId xmlns:a16="http://schemas.microsoft.com/office/drawing/2014/main" id="{2C96D3B3-A620-4B31-9F90-4B34BBE710B3}"/>
              </a:ext>
            </a:extLst>
          </p:cNvPr>
          <p:cNvSpPr>
            <a:spLocks noGrp="1"/>
          </p:cNvSpPr>
          <p:nvPr>
            <p:ph type="body" idx="1"/>
          </p:nvPr>
        </p:nvSpPr>
        <p:spPr/>
        <p:txBody>
          <a:bodyPr>
            <a:normAutofit fontScale="85000" lnSpcReduction="20000"/>
          </a:bodyPr>
          <a:lstStyle/>
          <a:p>
            <a:pPr algn="r"/>
            <a:r>
              <a:rPr lang="fa-IR" b="1" i="0" dirty="0">
                <a:solidFill>
                  <a:srgbClr val="000080"/>
                </a:solidFill>
                <a:effectLst/>
                <a:latin typeface="Vazir"/>
              </a:rPr>
              <a:t>محور اصلی کنگره:</a:t>
            </a:r>
            <a:endParaRPr lang="fa-IR" b="1" i="0" dirty="0">
              <a:solidFill>
                <a:srgbClr val="212529"/>
              </a:solidFill>
              <a:effectLst/>
              <a:latin typeface="Vazir"/>
            </a:endParaRPr>
          </a:p>
          <a:p>
            <a:pPr algn="r"/>
            <a:r>
              <a:rPr lang="fa-IR" b="0" i="0" dirty="0">
                <a:solidFill>
                  <a:srgbClr val="212529"/>
                </a:solidFill>
                <a:effectLst/>
                <a:latin typeface="Vazir"/>
              </a:rPr>
              <a:t> تحول و نو آوری در آموزش علوم پزشکی</a:t>
            </a:r>
          </a:p>
          <a:p>
            <a:pPr algn="r"/>
            <a:r>
              <a:rPr lang="fa-IR" b="0" i="0" dirty="0">
                <a:solidFill>
                  <a:srgbClr val="212529"/>
                </a:solidFill>
                <a:effectLst/>
                <a:latin typeface="Vazir"/>
              </a:rPr>
              <a:t>کمیته های اخلاق بیمارستانی</a:t>
            </a:r>
          </a:p>
          <a:p>
            <a:pPr algn="r"/>
            <a:r>
              <a:rPr lang="fa-IR" b="0" i="0" dirty="0">
                <a:solidFill>
                  <a:srgbClr val="212529"/>
                </a:solidFill>
                <a:effectLst/>
                <a:latin typeface="Vazir"/>
              </a:rPr>
              <a:t> راهنمای اخلاق حرفه ای اعضای سازمان نظام پزشکی</a:t>
            </a:r>
            <a:br>
              <a:rPr lang="fa-IR" b="0" i="0" dirty="0">
                <a:solidFill>
                  <a:srgbClr val="212529"/>
                </a:solidFill>
                <a:effectLst/>
                <a:latin typeface="Vazir"/>
              </a:rPr>
            </a:br>
            <a:br>
              <a:rPr lang="fa-IR" b="0" i="0" dirty="0">
                <a:solidFill>
                  <a:srgbClr val="212529"/>
                </a:solidFill>
                <a:effectLst/>
                <a:latin typeface="Vazir"/>
              </a:rPr>
            </a:br>
            <a:r>
              <a:rPr lang="fa-IR" b="1" i="0" dirty="0">
                <a:solidFill>
                  <a:srgbClr val="000080"/>
                </a:solidFill>
                <a:effectLst/>
                <a:latin typeface="Vazir"/>
              </a:rPr>
              <a:t>محورهای فرعی کنگره:</a:t>
            </a:r>
            <a:endParaRPr lang="fa-IR" b="0" i="0" dirty="0">
              <a:solidFill>
                <a:srgbClr val="212529"/>
              </a:solidFill>
              <a:effectLst/>
              <a:latin typeface="Vazir"/>
            </a:endParaRPr>
          </a:p>
          <a:p>
            <a:pPr algn="r"/>
            <a:r>
              <a:rPr lang="fa-IR" b="0" i="0" dirty="0">
                <a:solidFill>
                  <a:srgbClr val="212529"/>
                </a:solidFill>
                <a:effectLst/>
                <a:latin typeface="Vazir"/>
              </a:rPr>
              <a:t>فلسفه اخلاق - اخلاق بالینی - اخلاق در آموزش  پزشکی - آموزش اخلاق پزشکی - اخلاق در پژوهش های پزشکی - اخلاق پرستاری</a:t>
            </a:r>
          </a:p>
          <a:p>
            <a:pPr algn="r"/>
            <a:r>
              <a:rPr lang="fa-IR" b="0" i="0" dirty="0">
                <a:solidFill>
                  <a:srgbClr val="212529"/>
                </a:solidFill>
                <a:effectLst/>
                <a:latin typeface="Vazir"/>
              </a:rPr>
              <a:t>اخلاق داروسازی -  اخلاق دندانپزشکی - اخلاق پیراپزشکی - اخلاق در ارائه خدمات پاراکلینیکی - اخلاق بیمارستانی - عدالت در سلامت</a:t>
            </a:r>
          </a:p>
          <a:p>
            <a:pPr algn="r"/>
            <a:r>
              <a:rPr lang="fa-IR" b="0" i="0" dirty="0">
                <a:solidFill>
                  <a:srgbClr val="212529"/>
                </a:solidFill>
                <a:effectLst/>
                <a:latin typeface="Vazir"/>
              </a:rPr>
              <a:t>حقوق بیماران - فلسفه پزشکی -  حقوق پزشکی -  فقه پزشکی -  برنامه درسی پنهان آموزش اخلاق -  اخلاق در سلامت عمومی و سیاستگذاری سلامت – </a:t>
            </a:r>
            <a:r>
              <a:rPr lang="fa-IR" b="0" i="0" dirty="0">
                <a:solidFill>
                  <a:srgbClr val="FF0000"/>
                </a:solidFill>
                <a:effectLst/>
                <a:latin typeface="Vazir"/>
              </a:rPr>
              <a:t>اخلاق در بلایا </a:t>
            </a:r>
            <a:r>
              <a:rPr lang="fa-IR" b="0" i="0" dirty="0">
                <a:solidFill>
                  <a:srgbClr val="212529"/>
                </a:solidFill>
                <a:effectLst/>
                <a:latin typeface="Vazir"/>
              </a:rPr>
              <a:t>– اخلاق پزشکی در رسانه - اخلاق در مراقبت از سالمندان -  اخلاق در مراقبت های آغاز و پایان حیات - اخلاق در روش های کمک باروری - اخلاق سازمانی - اخلاق در پژوهش بر حیوانات - اخلاق در پیوند اعضا و بافت – اعتلای اخلاق حرفه ای -  اخلاق در فناوری های زیستی -  اخلاق در مراقبت از گروه های آسیب پذیر - اخلاق در مراقبت های طب تسکینی- اخلاق در خطاهای پزشکی - اخلاق در پزشکی از راه دور( </a:t>
            </a:r>
            <a:r>
              <a:rPr lang="en-US" b="0" i="0" dirty="0">
                <a:solidFill>
                  <a:srgbClr val="212529"/>
                </a:solidFill>
                <a:effectLst/>
                <a:latin typeface="Vazir"/>
              </a:rPr>
              <a:t>(telemedicine)</a:t>
            </a:r>
          </a:p>
          <a:p>
            <a:endParaRPr lang="fa-IR" dirty="0"/>
          </a:p>
        </p:txBody>
      </p:sp>
      <p:pic>
        <p:nvPicPr>
          <p:cNvPr id="5" name="Picture 4">
            <a:extLst>
              <a:ext uri="{FF2B5EF4-FFF2-40B4-BE49-F238E27FC236}">
                <a16:creationId xmlns:a16="http://schemas.microsoft.com/office/drawing/2014/main" id="{3B9F7A7F-12F0-42F1-B183-6565511A3194}"/>
              </a:ext>
            </a:extLst>
          </p:cNvPr>
          <p:cNvPicPr>
            <a:picLocks noChangeAspect="1"/>
          </p:cNvPicPr>
          <p:nvPr/>
        </p:nvPicPr>
        <p:blipFill rotWithShape="1">
          <a:blip r:embed="rId2"/>
          <a:srcRect l="50000" t="21162" r="17912" b="4676"/>
          <a:stretch/>
        </p:blipFill>
        <p:spPr>
          <a:xfrm rot="20534398">
            <a:off x="2346121" y="320675"/>
            <a:ext cx="2292991" cy="2981091"/>
          </a:xfrm>
          <a:prstGeom prst="rect">
            <a:avLst/>
          </a:prstGeom>
        </p:spPr>
      </p:pic>
    </p:spTree>
    <p:extLst>
      <p:ext uri="{BB962C8B-B14F-4D97-AF65-F5344CB8AC3E}">
        <p14:creationId xmlns:p14="http://schemas.microsoft.com/office/powerpoint/2010/main" val="984678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9123B-77C0-424C-8511-09A600C196DD}"/>
              </a:ext>
            </a:extLst>
          </p:cNvPr>
          <p:cNvSpPr>
            <a:spLocks noGrp="1"/>
          </p:cNvSpPr>
          <p:nvPr>
            <p:ph type="title"/>
          </p:nvPr>
        </p:nvSpPr>
        <p:spPr>
          <a:xfrm>
            <a:off x="6283354" y="320675"/>
            <a:ext cx="5070446" cy="1325563"/>
          </a:xfrm>
        </p:spPr>
        <p:txBody>
          <a:bodyPr>
            <a:normAutofit/>
          </a:bodyPr>
          <a:lstStyle/>
          <a:p>
            <a:r>
              <a:rPr lang="fa-IR" sz="3200" dirty="0"/>
              <a:t>هشتمین کنگره سالانه اخلاق پزشکی ایران </a:t>
            </a:r>
          </a:p>
        </p:txBody>
      </p:sp>
      <p:sp>
        <p:nvSpPr>
          <p:cNvPr id="3" name="Text Placeholder 2">
            <a:extLst>
              <a:ext uri="{FF2B5EF4-FFF2-40B4-BE49-F238E27FC236}">
                <a16:creationId xmlns:a16="http://schemas.microsoft.com/office/drawing/2014/main" id="{074B4843-8098-4634-9E91-7BF06EE0E6D2}"/>
              </a:ext>
            </a:extLst>
          </p:cNvPr>
          <p:cNvSpPr>
            <a:spLocks noGrp="1"/>
          </p:cNvSpPr>
          <p:nvPr>
            <p:ph type="body" idx="1"/>
          </p:nvPr>
        </p:nvSpPr>
        <p:spPr/>
        <p:txBody>
          <a:bodyPr>
            <a:normAutofit fontScale="77500" lnSpcReduction="20000"/>
          </a:bodyPr>
          <a:lstStyle/>
          <a:p>
            <a:r>
              <a:rPr lang="fa-IR" dirty="0"/>
              <a:t>با محوریت چالش های اخلاقی در همه گیری کووید-19</a:t>
            </a:r>
          </a:p>
          <a:p>
            <a:pPr algn="r"/>
            <a:r>
              <a:rPr lang="fa-IR" b="1" i="0" dirty="0">
                <a:solidFill>
                  <a:srgbClr val="333333"/>
                </a:solidFill>
                <a:effectLst/>
                <a:latin typeface="WebYekan"/>
              </a:rPr>
              <a:t>شعار کنگره : </a:t>
            </a:r>
            <a:endParaRPr lang="fa-IR" b="0" i="0" dirty="0">
              <a:solidFill>
                <a:srgbClr val="333333"/>
              </a:solidFill>
              <a:effectLst/>
              <a:latin typeface="WebYekan"/>
            </a:endParaRPr>
          </a:p>
          <a:p>
            <a:pPr algn="r" rtl="1">
              <a:buFont typeface="Arial" panose="020B0604020202020204" pitchFamily="34" charset="0"/>
              <a:buChar char="•"/>
            </a:pPr>
            <a:r>
              <a:rPr lang="fa-IR" b="0" i="0" dirty="0">
                <a:solidFill>
                  <a:srgbClr val="3F5369"/>
                </a:solidFill>
                <a:effectLst/>
                <a:latin typeface="WebYekan"/>
              </a:rPr>
              <a:t>عزم همگانی در نهادینه کردن اخلاق پزشکی </a:t>
            </a:r>
          </a:p>
          <a:p>
            <a:pPr algn="r"/>
            <a:r>
              <a:rPr lang="fa-IR" b="1" i="0" dirty="0">
                <a:solidFill>
                  <a:srgbClr val="333333"/>
                </a:solidFill>
                <a:effectLst/>
                <a:latin typeface="WebYekan"/>
              </a:rPr>
              <a:t>زمان برگزاری :</a:t>
            </a:r>
            <a:endParaRPr lang="fa-IR" b="0" i="0" dirty="0">
              <a:solidFill>
                <a:srgbClr val="333333"/>
              </a:solidFill>
              <a:effectLst/>
              <a:latin typeface="WebYekan"/>
            </a:endParaRPr>
          </a:p>
          <a:p>
            <a:pPr algn="r" rtl="1">
              <a:buFont typeface="Arial" panose="020B0604020202020204" pitchFamily="34" charset="0"/>
              <a:buChar char="•"/>
            </a:pPr>
            <a:r>
              <a:rPr lang="fa-IR" b="0" i="0" dirty="0">
                <a:solidFill>
                  <a:srgbClr val="3F5369"/>
                </a:solidFill>
                <a:effectLst/>
                <a:latin typeface="WebYekan"/>
              </a:rPr>
              <a:t>۲۵ تا ۲۷  آذر ماه ۱۳۹۹</a:t>
            </a:r>
          </a:p>
          <a:p>
            <a:pPr algn="r"/>
            <a:r>
              <a:rPr lang="fa-IR" b="1" i="0" dirty="0">
                <a:solidFill>
                  <a:srgbClr val="333333"/>
                </a:solidFill>
                <a:effectLst/>
                <a:latin typeface="WebYekan"/>
              </a:rPr>
              <a:t>محور اصلی کنگره :</a:t>
            </a:r>
            <a:endParaRPr lang="fa-IR" b="0" i="0" dirty="0">
              <a:solidFill>
                <a:srgbClr val="333333"/>
              </a:solidFill>
              <a:effectLst/>
              <a:latin typeface="WebYekan"/>
            </a:endParaRPr>
          </a:p>
          <a:p>
            <a:pPr algn="r" rtl="1">
              <a:buFont typeface="Arial" panose="020B0604020202020204" pitchFamily="34" charset="0"/>
              <a:buChar char="•"/>
            </a:pPr>
            <a:r>
              <a:rPr lang="fa-IR" b="0" i="0" dirty="0">
                <a:solidFill>
                  <a:srgbClr val="3F5369"/>
                </a:solidFill>
                <a:effectLst/>
                <a:latin typeface="WebYekan"/>
              </a:rPr>
              <a:t>اخلاق در همه گیری کووید ۱۹</a:t>
            </a:r>
          </a:p>
          <a:p>
            <a:pPr algn="r" rtl="1">
              <a:buFont typeface="Arial" panose="020B0604020202020204" pitchFamily="34" charset="0"/>
              <a:buChar char="•"/>
            </a:pPr>
            <a:r>
              <a:rPr lang="fa-IR" b="0" i="0" dirty="0">
                <a:solidFill>
                  <a:srgbClr val="3F5369"/>
                </a:solidFill>
                <a:effectLst/>
                <a:latin typeface="WebYekan"/>
              </a:rPr>
              <a:t>آموزش  اخلاق حرفه ای </a:t>
            </a:r>
          </a:p>
          <a:p>
            <a:pPr algn="r"/>
            <a:r>
              <a:rPr lang="fa-IR" b="1" i="0" dirty="0">
                <a:solidFill>
                  <a:srgbClr val="333333"/>
                </a:solidFill>
                <a:effectLst/>
                <a:latin typeface="WebYekan"/>
              </a:rPr>
              <a:t>محورهای فرعی کنگره :</a:t>
            </a:r>
            <a:endParaRPr lang="fa-IR" b="0" i="0" dirty="0">
              <a:solidFill>
                <a:srgbClr val="333333"/>
              </a:solidFill>
              <a:effectLst/>
              <a:latin typeface="WebYekan"/>
            </a:endParaRPr>
          </a:p>
          <a:p>
            <a:pPr rtl="1">
              <a:buFont typeface="Arial" panose="020B0604020202020204" pitchFamily="34" charset="0"/>
              <a:buChar char="•"/>
            </a:pPr>
            <a:r>
              <a:rPr lang="fa-IR" b="0" i="0" dirty="0">
                <a:solidFill>
                  <a:srgbClr val="3F5369"/>
                </a:solidFill>
                <a:effectLst/>
                <a:latin typeface="WebYekan"/>
              </a:rPr>
              <a:t>فلسفه اخلاق - اخلاق بالینی - اخلاق در آموزش  پزشکی - آموزش اخلاق پزشکی - اخلاق در پژوهش های پزشکی - اخلاق پرستاری- اخلاق داروسازی -  اخلاق دندانپزشکی - اخلاق پیراپزشکی - اخلاق در ارائه خدمات پاراکلینیکی - اخلاق بیمارستانی - عدالت در سلامت -حقوق بیماران - فلسفه پزشکی -  حقوق پزشکی -  فقه پزشکی -  برنامه درسی پنهان آموزش اخلاق -  اخلاق در سلامت عمومی و سیاستگذاری سلامت – </a:t>
            </a:r>
            <a:r>
              <a:rPr lang="fa-IR" b="0" i="0" dirty="0">
                <a:solidFill>
                  <a:srgbClr val="FF0000"/>
                </a:solidFill>
                <a:effectLst/>
                <a:latin typeface="WebYekan"/>
              </a:rPr>
              <a:t>اخلاق در بلایا </a:t>
            </a:r>
            <a:r>
              <a:rPr lang="fa-IR" b="0" i="0" dirty="0">
                <a:solidFill>
                  <a:srgbClr val="3F5369"/>
                </a:solidFill>
                <a:effectLst/>
                <a:latin typeface="WebYekan"/>
              </a:rPr>
              <a:t>– اخلاق پزشکی در رسانه - اخلاق در مراقبت از سالمندان -  اخلاق در مراقبت های آغاز و پایان حیات - اخلاق در روش های کمک باروری - </a:t>
            </a:r>
            <a:r>
              <a:rPr lang="fa-IR" b="0" i="0" dirty="0">
                <a:solidFill>
                  <a:srgbClr val="FF0000"/>
                </a:solidFill>
                <a:effectLst/>
                <a:latin typeface="WebYekan"/>
              </a:rPr>
              <a:t>اخلاق سازمانی </a:t>
            </a:r>
            <a:r>
              <a:rPr lang="fa-IR" b="0" i="0" dirty="0">
                <a:solidFill>
                  <a:srgbClr val="3F5369"/>
                </a:solidFill>
                <a:effectLst/>
                <a:latin typeface="WebYekan"/>
              </a:rPr>
              <a:t>- اخلاق در پژوهش بر حیوانات - اخلاق در پیوند اعضا و بافت – اعتلای اخلاق حرفه ای -   </a:t>
            </a:r>
          </a:p>
          <a:p>
            <a:endParaRPr lang="fa-IR" dirty="0"/>
          </a:p>
        </p:txBody>
      </p:sp>
      <p:pic>
        <p:nvPicPr>
          <p:cNvPr id="1026" name="Picture 2" descr="هشتمین کنگره سالانه اخلاق پزشکی ایران - صفحه نمایش - دانشکده علوم پزشکی خمین">
            <a:extLst>
              <a:ext uri="{FF2B5EF4-FFF2-40B4-BE49-F238E27FC236}">
                <a16:creationId xmlns:a16="http://schemas.microsoft.com/office/drawing/2014/main" id="{5EC74D0E-CABE-4B70-AFE5-7A858B809C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1696" y="396929"/>
            <a:ext cx="3122366" cy="4184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9965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C51CC1-D541-4355-AFF1-AD61EA68778F}"/>
              </a:ext>
            </a:extLst>
          </p:cNvPr>
          <p:cNvPicPr>
            <a:picLocks noChangeAspect="1"/>
          </p:cNvPicPr>
          <p:nvPr/>
        </p:nvPicPr>
        <p:blipFill rotWithShape="1">
          <a:blip r:embed="rId2"/>
          <a:srcRect l="37706" t="25198" r="22248" b="30887"/>
          <a:stretch/>
        </p:blipFill>
        <p:spPr>
          <a:xfrm rot="20638843">
            <a:off x="3158487" y="1726179"/>
            <a:ext cx="6206313" cy="3828293"/>
          </a:xfrm>
          <a:prstGeom prst="rect">
            <a:avLst/>
          </a:prstGeom>
          <a:ln w="12700">
            <a:solidFill>
              <a:schemeClr val="tx1"/>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2019681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60A54-4FEC-4887-A932-367FAFA683B9}"/>
              </a:ext>
            </a:extLst>
          </p:cNvPr>
          <p:cNvSpPr>
            <a:spLocks noGrp="1"/>
          </p:cNvSpPr>
          <p:nvPr>
            <p:ph type="title"/>
          </p:nvPr>
        </p:nvSpPr>
        <p:spPr/>
        <p:txBody>
          <a:bodyPr>
            <a:normAutofit/>
          </a:bodyPr>
          <a:lstStyle/>
          <a:p>
            <a:r>
              <a:rPr lang="fa-IR" sz="6000" dirty="0">
                <a:solidFill>
                  <a:srgbClr val="FF0000"/>
                </a:solidFill>
              </a:rPr>
              <a:t>از عرف و تابو تا قانون و اخلاق</a:t>
            </a:r>
          </a:p>
        </p:txBody>
      </p:sp>
      <p:sp>
        <p:nvSpPr>
          <p:cNvPr id="3" name="Text Placeholder 2">
            <a:extLst>
              <a:ext uri="{FF2B5EF4-FFF2-40B4-BE49-F238E27FC236}">
                <a16:creationId xmlns:a16="http://schemas.microsoft.com/office/drawing/2014/main" id="{9F05E5B2-8E23-4A62-9FB1-96DAB86EF1FA}"/>
              </a:ext>
            </a:extLst>
          </p:cNvPr>
          <p:cNvSpPr>
            <a:spLocks noGrp="1"/>
          </p:cNvSpPr>
          <p:nvPr>
            <p:ph type="body" idx="1"/>
          </p:nvPr>
        </p:nvSpPr>
        <p:spPr/>
        <p:txBody>
          <a:bodyPr>
            <a:normAutofit/>
          </a:bodyPr>
          <a:lstStyle/>
          <a:p>
            <a:pPr marL="0" indent="0" algn="just">
              <a:buNone/>
            </a:pPr>
            <a:r>
              <a:rPr lang="fa-IR" b="0" i="0" dirty="0">
                <a:solidFill>
                  <a:srgbClr val="000000"/>
                </a:solidFill>
                <a:effectLst/>
                <a:latin typeface="mtr"/>
              </a:rPr>
              <a:t> اخلاق از موضوعات دیرینه تاریخ اندیشه انسانی است که همواره موجب اشتغال فکری فلاسفه بوده است. آدمیان در مرحله ای از تاریخ پدیداری خود رفته رفته برخی چیزها را ارزشمند تلقی کردند که به تبع آن، تفکر ابتدایی انسان وارد مرحله مفهوم سازی شد و مفهوم سازی، موجب پدیدار شدن گزاره خوبی یا خیر در ذهن انسان گشت و این شروع تفکر اخلاقی انسان بود. وقتی </a:t>
            </a:r>
            <a:r>
              <a:rPr lang="fa-IR" b="0" i="0" dirty="0">
                <a:solidFill>
                  <a:srgbClr val="FF0000"/>
                </a:solidFill>
                <a:effectLst/>
                <a:latin typeface="mtr"/>
              </a:rPr>
              <a:t>کمون های اولیه </a:t>
            </a:r>
            <a:r>
              <a:rPr lang="fa-IR" b="0" i="0" dirty="0">
                <a:solidFill>
                  <a:srgbClr val="000000"/>
                </a:solidFill>
                <a:effectLst/>
                <a:latin typeface="mtr"/>
              </a:rPr>
              <a:t>شکل گرفتند، دو مفهوم عمده </a:t>
            </a:r>
            <a:r>
              <a:rPr lang="fa-IR" b="0" i="0" dirty="0">
                <a:solidFill>
                  <a:srgbClr val="FF0000"/>
                </a:solidFill>
                <a:effectLst/>
                <a:latin typeface="mtr"/>
              </a:rPr>
              <a:t>عرف و تابو </a:t>
            </a:r>
            <a:r>
              <a:rPr lang="fa-IR" b="0" i="0" dirty="0">
                <a:solidFill>
                  <a:srgbClr val="000000"/>
                </a:solidFill>
                <a:effectLst/>
                <a:latin typeface="mtr"/>
              </a:rPr>
              <a:t>در ساختار اجتماعی شان مشهود بود.</a:t>
            </a:r>
          </a:p>
          <a:p>
            <a:r>
              <a:rPr lang="fa-IR" b="1" i="0" dirty="0">
                <a:solidFill>
                  <a:srgbClr val="FF0000"/>
                </a:solidFill>
                <a:effectLst/>
                <a:latin typeface="mtr"/>
              </a:rPr>
              <a:t>عرف، </a:t>
            </a:r>
            <a:r>
              <a:rPr lang="fa-IR" b="0" i="0" dirty="0">
                <a:solidFill>
                  <a:srgbClr val="000000"/>
                </a:solidFill>
                <a:effectLst/>
                <a:latin typeface="mtr"/>
              </a:rPr>
              <a:t>مجموعه قواعدی بود که جامعه به صورت سنتی آن را پذیرفته بود و موجبات انتظام اجتماعی را فراهم می آورد. مفهوم </a:t>
            </a:r>
            <a:r>
              <a:rPr lang="fa-IR" b="0" i="0" dirty="0">
                <a:solidFill>
                  <a:srgbClr val="FF0000"/>
                </a:solidFill>
                <a:effectLst/>
                <a:latin typeface="mtr"/>
              </a:rPr>
              <a:t>عرف</a:t>
            </a:r>
            <a:r>
              <a:rPr lang="fa-IR" b="0" i="0" dirty="0">
                <a:solidFill>
                  <a:srgbClr val="000000"/>
                </a:solidFill>
                <a:effectLst/>
                <a:latin typeface="mtr"/>
              </a:rPr>
              <a:t> با گام برداشتن جوامع به سمت تمدن، تبدیل به مفهوم </a:t>
            </a:r>
            <a:r>
              <a:rPr lang="fa-IR" b="0" i="0" dirty="0">
                <a:solidFill>
                  <a:srgbClr val="FF0000"/>
                </a:solidFill>
                <a:effectLst/>
                <a:latin typeface="mtr"/>
              </a:rPr>
              <a:t>قانون</a:t>
            </a:r>
            <a:r>
              <a:rPr lang="fa-IR" b="0" i="0" dirty="0">
                <a:solidFill>
                  <a:srgbClr val="000000"/>
                </a:solidFill>
                <a:effectLst/>
                <a:latin typeface="mtr"/>
              </a:rPr>
              <a:t> شد. </a:t>
            </a:r>
          </a:p>
          <a:p>
            <a:pPr algn="just"/>
            <a:r>
              <a:rPr lang="fa-IR" b="1" i="0" dirty="0">
                <a:solidFill>
                  <a:srgbClr val="FF0000"/>
                </a:solidFill>
                <a:effectLst/>
                <a:latin typeface="mtr"/>
              </a:rPr>
              <a:t>تابو</a:t>
            </a:r>
            <a:r>
              <a:rPr lang="fa-IR" b="0" i="0" dirty="0">
                <a:solidFill>
                  <a:srgbClr val="000000"/>
                </a:solidFill>
                <a:effectLst/>
                <a:latin typeface="mtr"/>
              </a:rPr>
              <a:t> نیز مجموعه‌ای از رفتارها و گفتارهای ناهنجار اجتماعی بود که از نظرگاه آیین و مذهب اقوام، ممنوع و نکوهیده قلمداد می شدند؛ مفهوم تابو هم در سیر تطور اجتماعات، با مرور زمان به مفهوم </a:t>
            </a:r>
            <a:r>
              <a:rPr lang="fa-IR" b="0" i="0" dirty="0">
                <a:solidFill>
                  <a:srgbClr val="FF0000"/>
                </a:solidFill>
                <a:effectLst/>
                <a:latin typeface="mtr"/>
              </a:rPr>
              <a:t>اخلاقیات </a:t>
            </a:r>
            <a:r>
              <a:rPr lang="fa-IR" b="0" i="0" dirty="0">
                <a:solidFill>
                  <a:srgbClr val="000000"/>
                </a:solidFill>
                <a:effectLst/>
                <a:latin typeface="mtr"/>
              </a:rPr>
              <a:t>بدل گشت.</a:t>
            </a:r>
          </a:p>
          <a:p>
            <a:pPr algn="just"/>
            <a:endParaRPr lang="fa-IR" b="0" i="0" dirty="0">
              <a:solidFill>
                <a:srgbClr val="000000"/>
              </a:solidFill>
              <a:effectLst/>
              <a:latin typeface="mtr"/>
            </a:endParaRPr>
          </a:p>
          <a:p>
            <a:endParaRPr lang="fa-IR" dirty="0"/>
          </a:p>
        </p:txBody>
      </p:sp>
    </p:spTree>
    <p:extLst>
      <p:ext uri="{BB962C8B-B14F-4D97-AF65-F5344CB8AC3E}">
        <p14:creationId xmlns:p14="http://schemas.microsoft.com/office/powerpoint/2010/main" val="3956165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2ED0D-B45D-453F-980C-E358737B526B}"/>
              </a:ext>
            </a:extLst>
          </p:cNvPr>
          <p:cNvSpPr>
            <a:spLocks noGrp="1"/>
          </p:cNvSpPr>
          <p:nvPr>
            <p:ph type="title"/>
          </p:nvPr>
        </p:nvSpPr>
        <p:spPr/>
        <p:txBody>
          <a:bodyPr/>
          <a:lstStyle/>
          <a:p>
            <a:r>
              <a:rPr lang="en-US" dirty="0">
                <a:solidFill>
                  <a:srgbClr val="FF0000"/>
                </a:solidFill>
              </a:rPr>
              <a:t>HISTORY</a:t>
            </a:r>
            <a:endParaRPr lang="fa-IR" dirty="0">
              <a:solidFill>
                <a:srgbClr val="FF0000"/>
              </a:solidFill>
            </a:endParaRPr>
          </a:p>
        </p:txBody>
      </p:sp>
      <p:sp>
        <p:nvSpPr>
          <p:cNvPr id="3" name="Text Placeholder 2">
            <a:extLst>
              <a:ext uri="{FF2B5EF4-FFF2-40B4-BE49-F238E27FC236}">
                <a16:creationId xmlns:a16="http://schemas.microsoft.com/office/drawing/2014/main" id="{320FF839-B1E0-4870-BF7C-253DF4719C25}"/>
              </a:ext>
            </a:extLst>
          </p:cNvPr>
          <p:cNvSpPr>
            <a:spLocks noGrp="1"/>
          </p:cNvSpPr>
          <p:nvPr>
            <p:ph type="body" idx="1"/>
          </p:nvPr>
        </p:nvSpPr>
        <p:spPr/>
        <p:txBody>
          <a:bodyPr/>
          <a:lstStyle/>
          <a:p>
            <a:pPr rtl="0"/>
            <a:endParaRPr lang="en-US" b="0" i="0" dirty="0">
              <a:solidFill>
                <a:srgbClr val="202122"/>
              </a:solidFill>
              <a:effectLst/>
              <a:latin typeface="Arial" panose="020B0604020202020204" pitchFamily="34" charset="0"/>
            </a:endParaRPr>
          </a:p>
          <a:p>
            <a:pPr rtl="0"/>
            <a:r>
              <a:rPr lang="en-US" b="0" i="0" dirty="0">
                <a:solidFill>
                  <a:srgbClr val="202122"/>
                </a:solidFill>
                <a:effectLst/>
                <a:latin typeface="Arial" panose="020B0604020202020204" pitchFamily="34" charset="0"/>
              </a:rPr>
              <a:t>The term </a:t>
            </a:r>
            <a:r>
              <a:rPr lang="en-US" b="1" i="0" dirty="0">
                <a:solidFill>
                  <a:srgbClr val="202122"/>
                </a:solidFill>
                <a:effectLst/>
                <a:latin typeface="Arial" panose="020B0604020202020204" pitchFamily="34" charset="0"/>
              </a:rPr>
              <a:t>medical ethics </a:t>
            </a:r>
            <a:r>
              <a:rPr lang="en-US" b="0" i="0" dirty="0">
                <a:solidFill>
                  <a:srgbClr val="202122"/>
                </a:solidFill>
                <a:effectLst/>
                <a:latin typeface="Arial" panose="020B0604020202020204" pitchFamily="34" charset="0"/>
              </a:rPr>
              <a:t>first dates back to 1803, when English author and physician </a:t>
            </a:r>
            <a:r>
              <a:rPr lang="en-US" b="0" i="0" u="none" strike="noStrike" dirty="0">
                <a:solidFill>
                  <a:srgbClr val="FF0000"/>
                </a:solidFill>
                <a:effectLst/>
                <a:latin typeface="Arial" panose="020B0604020202020204" pitchFamily="34" charset="0"/>
                <a:hlinkClick r:id="rId2" tooltip="Thomas Percival">
                  <a:extLst>
                    <a:ext uri="{A12FA001-AC4F-418D-AE19-62706E023703}">
                      <ahyp:hlinkClr xmlns:ahyp="http://schemas.microsoft.com/office/drawing/2018/hyperlinkcolor" val="tx"/>
                    </a:ext>
                  </a:extLst>
                </a:hlinkClick>
              </a:rPr>
              <a:t>Thomas Percival</a:t>
            </a:r>
            <a:r>
              <a:rPr lang="en-US" b="0" i="0" dirty="0">
                <a:solidFill>
                  <a:srgbClr val="FF0000"/>
                </a:solidFill>
                <a:effectLst/>
                <a:latin typeface="Arial" panose="020B0604020202020204" pitchFamily="34" charset="0"/>
              </a:rPr>
              <a:t> </a:t>
            </a:r>
            <a:r>
              <a:rPr lang="en-US" b="0" i="0" dirty="0">
                <a:solidFill>
                  <a:srgbClr val="202122"/>
                </a:solidFill>
                <a:effectLst/>
                <a:latin typeface="Arial" panose="020B0604020202020204" pitchFamily="34" charset="0"/>
              </a:rPr>
              <a:t>published a document describing the requirements and expectations of medical professionals within medical facilities.</a:t>
            </a:r>
          </a:p>
          <a:p>
            <a:r>
              <a:rPr lang="fa-IR" dirty="0"/>
              <a:t>اصطلاح اخلاق پزشکی برای اولین بار به سال </a:t>
            </a:r>
            <a:r>
              <a:rPr lang="fa-IR" dirty="0">
                <a:solidFill>
                  <a:srgbClr val="FF0000"/>
                </a:solidFill>
              </a:rPr>
              <a:t>1803</a:t>
            </a:r>
            <a:r>
              <a:rPr lang="fa-IR" dirty="0"/>
              <a:t> برمی گردد ، زمانی که نویسنده و پزشک انگلیسی توماس پرسیوال سندی را منتشر کرد که نیازها و انتظارات متخصصان پزشکی در مراکز درمانی توصیف می کرد</a:t>
            </a:r>
            <a:r>
              <a:rPr lang="fa-IR" dirty="0">
                <a:solidFill>
                  <a:srgbClr val="202122"/>
                </a:solidFill>
                <a:latin typeface="Arial" panose="020B0604020202020204" pitchFamily="34" charset="0"/>
              </a:rPr>
              <a:t>.</a:t>
            </a:r>
            <a:endParaRPr lang="fa-IR" dirty="0"/>
          </a:p>
        </p:txBody>
      </p:sp>
    </p:spTree>
    <p:extLst>
      <p:ext uri="{BB962C8B-B14F-4D97-AF65-F5344CB8AC3E}">
        <p14:creationId xmlns:p14="http://schemas.microsoft.com/office/powerpoint/2010/main" val="2386994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D66AF3-B53B-4A23-8E45-F1E5AB7748E3}"/>
              </a:ext>
            </a:extLst>
          </p:cNvPr>
          <p:cNvPicPr>
            <a:picLocks noChangeAspect="1"/>
          </p:cNvPicPr>
          <p:nvPr/>
        </p:nvPicPr>
        <p:blipFill>
          <a:blip r:embed="rId2"/>
          <a:stretch>
            <a:fillRect/>
          </a:stretch>
        </p:blipFill>
        <p:spPr>
          <a:xfrm>
            <a:off x="1308683" y="11485"/>
            <a:ext cx="9571837" cy="6837026"/>
          </a:xfrm>
          <a:prstGeom prst="rect">
            <a:avLst/>
          </a:prstGeom>
        </p:spPr>
      </p:pic>
    </p:spTree>
    <p:extLst>
      <p:ext uri="{BB962C8B-B14F-4D97-AF65-F5344CB8AC3E}">
        <p14:creationId xmlns:p14="http://schemas.microsoft.com/office/powerpoint/2010/main" val="4635058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CD2B3-BE15-492A-84A3-B45CE72D6854}"/>
              </a:ext>
            </a:extLst>
          </p:cNvPr>
          <p:cNvSpPr>
            <a:spLocks noGrp="1"/>
          </p:cNvSpPr>
          <p:nvPr>
            <p:ph type="title"/>
          </p:nvPr>
        </p:nvSpPr>
        <p:spPr>
          <a:xfrm>
            <a:off x="838200" y="320676"/>
            <a:ext cx="10515600" cy="1180954"/>
          </a:xfrm>
        </p:spPr>
        <p:txBody>
          <a:bodyPr>
            <a:normAutofit/>
          </a:bodyPr>
          <a:lstStyle/>
          <a:p>
            <a:pPr marR="0" rtl="1"/>
            <a:r>
              <a:rPr lang="ar-SA" sz="4000" b="1" i="0" u="none" strike="noStrike" baseline="0" dirty="0">
                <a:solidFill>
                  <a:srgbClr val="FF0000"/>
                </a:solidFill>
                <a:cs typeface="B Nazanin" panose="00000400000000000000" pitchFamily="2" charset="-78"/>
              </a:rPr>
              <a:t>سوالات</a:t>
            </a:r>
            <a:r>
              <a:rPr lang="fa-IR" sz="4000" b="1" i="0" u="none" strike="noStrike" baseline="0" dirty="0">
                <a:solidFill>
                  <a:srgbClr val="FF0000"/>
                </a:solidFill>
                <a:cs typeface="B Nazanin" panose="00000400000000000000" pitchFamily="2" charset="-78"/>
              </a:rPr>
              <a:t> روزانه</a:t>
            </a:r>
            <a:endParaRPr lang="ar-SA" sz="4000" b="1" i="0" u="none" strike="noStrike" kern="1400" baseline="0" dirty="0">
              <a:solidFill>
                <a:srgbClr val="002060"/>
              </a:solidFill>
              <a:latin typeface="Times New Roman" panose="02020603050405020304" pitchFamily="18" charset="0"/>
            </a:endParaRPr>
          </a:p>
        </p:txBody>
      </p:sp>
      <p:sp>
        <p:nvSpPr>
          <p:cNvPr id="3" name="Text Placeholder 2">
            <a:extLst>
              <a:ext uri="{FF2B5EF4-FFF2-40B4-BE49-F238E27FC236}">
                <a16:creationId xmlns:a16="http://schemas.microsoft.com/office/drawing/2014/main" id="{DC8E88B5-E87B-48D6-B9B1-2BD431946566}"/>
              </a:ext>
            </a:extLst>
          </p:cNvPr>
          <p:cNvSpPr>
            <a:spLocks noGrp="1"/>
          </p:cNvSpPr>
          <p:nvPr>
            <p:ph type="body" idx="1"/>
          </p:nvPr>
        </p:nvSpPr>
        <p:spPr/>
        <p:txBody>
          <a:bodyPr>
            <a:normAutofit/>
          </a:bodyPr>
          <a:lstStyle/>
          <a:p>
            <a:pPr marR="0" lvl="0" rtl="1"/>
            <a:r>
              <a:rPr lang="ar-SA" sz="2800" i="0" u="none" strike="noStrike" baseline="0" dirty="0">
                <a:cs typeface="B Nazanin" panose="00000400000000000000" pitchFamily="2" charset="-78"/>
              </a:rPr>
              <a:t>انواع سوالاتی که </a:t>
            </a:r>
            <a:r>
              <a:rPr lang="ar-SA" sz="2800" i="0" u="none" strike="noStrike" baseline="0" dirty="0">
                <a:solidFill>
                  <a:srgbClr val="FF0000"/>
                </a:solidFill>
                <a:cs typeface="B Nazanin" panose="00000400000000000000" pitchFamily="2" charset="-78"/>
              </a:rPr>
              <a:t>برای پزشکان </a:t>
            </a:r>
            <a:r>
              <a:rPr lang="ar-SA" sz="2800" i="0" u="none" strike="noStrike" baseline="0" dirty="0">
                <a:cs typeface="B Nazanin" panose="00000400000000000000" pitchFamily="2" charset="-78"/>
              </a:rPr>
              <a:t>بصورت روزانه می تواند مطرح می شود دو گونه است:</a:t>
            </a:r>
            <a:endParaRPr lang="fa-IR" sz="2800" dirty="0"/>
          </a:p>
          <a:p>
            <a:pPr marR="0" lvl="0" rtl="1"/>
            <a:endParaRPr lang="fa-IR" i="0" u="none" strike="noStrike" baseline="0" dirty="0">
              <a:cs typeface="B Nazanin" panose="00000400000000000000" pitchFamily="2" charset="-78"/>
            </a:endParaRPr>
          </a:p>
          <a:p>
            <a:pPr marL="514350" marR="0" lvl="0" indent="-514350" rtl="1">
              <a:buFont typeface="+mj-lt"/>
              <a:buAutoNum type="arabicPeriod"/>
            </a:pPr>
            <a:r>
              <a:rPr lang="ar-SA" sz="2800" b="1" i="0" u="none" strike="noStrike" baseline="0" dirty="0">
                <a:solidFill>
                  <a:srgbClr val="FF0000"/>
                </a:solidFill>
                <a:cs typeface="B Nazanin" panose="00000400000000000000" pitchFamily="2" charset="-78"/>
              </a:rPr>
              <a:t>سوالات اخلاقی</a:t>
            </a:r>
            <a:endParaRPr lang="fa-IR" sz="2800" b="1" i="0" u="none" strike="noStrike" baseline="0" dirty="0">
              <a:solidFill>
                <a:srgbClr val="FF0000"/>
              </a:solidFill>
              <a:cs typeface="B Nazanin" panose="00000400000000000000" pitchFamily="2" charset="-78"/>
            </a:endParaRPr>
          </a:p>
          <a:p>
            <a:pPr marL="1828800" marR="21600" lvl="4" indent="0" algn="r">
              <a:buNone/>
            </a:pPr>
            <a:r>
              <a:rPr lang="ar-SA" sz="2800" dirty="0">
                <a:cs typeface="B Nazanin" panose="00000400000000000000" pitchFamily="2" charset="-78"/>
              </a:rPr>
              <a:t>سوالات اخلاق</a:t>
            </a:r>
            <a:r>
              <a:rPr lang="fa-IR" sz="2800" dirty="0">
                <a:cs typeface="B Nazanin" panose="00000400000000000000" pitchFamily="2" charset="-78"/>
              </a:rPr>
              <a:t>ی</a:t>
            </a:r>
            <a:r>
              <a:rPr lang="ar-SA" sz="2800" dirty="0">
                <a:cs typeface="B Nazanin" panose="00000400000000000000" pitchFamily="2" charset="-78"/>
              </a:rPr>
              <a:t> در مورد </a:t>
            </a:r>
            <a:r>
              <a:rPr lang="ar-SA" sz="2800" dirty="0">
                <a:solidFill>
                  <a:srgbClr val="FF0000"/>
                </a:solidFill>
                <a:cs typeface="B Nazanin" panose="00000400000000000000" pitchFamily="2" charset="-78"/>
              </a:rPr>
              <a:t>رفتار و تصمیم گیری  </a:t>
            </a:r>
            <a:r>
              <a:rPr lang="en-US" sz="2800" dirty="0">
                <a:cs typeface="B Nazanin" panose="00000400000000000000" pitchFamily="2" charset="-78"/>
              </a:rPr>
              <a:t>(</a:t>
            </a:r>
            <a:r>
              <a:rPr lang="en-US" sz="2800" dirty="0">
                <a:latin typeface="Arial" panose="020B0604020202020204" pitchFamily="34" charset="0"/>
                <a:cs typeface="B Nazanin" panose="00000400000000000000" pitchFamily="2" charset="-78"/>
              </a:rPr>
              <a:t>behavior and decision-making)</a:t>
            </a:r>
            <a:r>
              <a:rPr lang="ar-SA" sz="2800" dirty="0">
                <a:latin typeface="Arial" panose="020B0604020202020204" pitchFamily="34" charset="0"/>
                <a:cs typeface="B Nazanin" panose="00000400000000000000" pitchFamily="2" charset="-78"/>
              </a:rPr>
              <a:t> پزشکان است. </a:t>
            </a:r>
            <a:endParaRPr lang="fa-IR" sz="2800" dirty="0">
              <a:latin typeface="Arial" panose="020B0604020202020204" pitchFamily="34" charset="0"/>
              <a:cs typeface="B Nazanin" panose="00000400000000000000" pitchFamily="2" charset="-78"/>
            </a:endParaRPr>
          </a:p>
          <a:p>
            <a:pPr marL="1828800" marR="21600" lvl="4" indent="0" algn="r">
              <a:buNone/>
            </a:pPr>
            <a:r>
              <a:rPr lang="fa-IR" sz="2800" dirty="0">
                <a:latin typeface="Arial" panose="020B0604020202020204" pitchFamily="34" charset="0"/>
                <a:cs typeface="B Nazanin" panose="00000400000000000000" pitchFamily="2" charset="-78"/>
              </a:rPr>
              <a:t>سوالات اخلاقی ریشه در </a:t>
            </a:r>
            <a:r>
              <a:rPr lang="ar-SA" sz="2800" dirty="0">
                <a:latin typeface="Arial" panose="020B0604020202020204" pitchFamily="34" charset="0"/>
                <a:cs typeface="B Nazanin" panose="00000400000000000000" pitchFamily="2" charset="-78"/>
              </a:rPr>
              <a:t>ارزشها، حقوق و مسئولیتها </a:t>
            </a:r>
            <a:r>
              <a:rPr lang="fa-IR" sz="2800" dirty="0">
                <a:latin typeface="Arial" panose="020B0604020202020204" pitchFamily="34" charset="0"/>
                <a:cs typeface="B Nazanin" panose="00000400000000000000" pitchFamily="2" charset="-78"/>
              </a:rPr>
              <a:t>دارند.</a:t>
            </a:r>
          </a:p>
          <a:p>
            <a:pPr marL="514350" marR="21600" indent="-514350" algn="r">
              <a:buFont typeface="+mj-lt"/>
              <a:buAutoNum type="arabicPeriod"/>
            </a:pPr>
            <a:r>
              <a:rPr lang="ar-SA" sz="2800" b="1" i="0" u="none" strike="noStrike" baseline="0" dirty="0">
                <a:solidFill>
                  <a:srgbClr val="FF0000"/>
                </a:solidFill>
                <a:cs typeface="B Nazanin" panose="00000400000000000000" pitchFamily="2" charset="-78"/>
              </a:rPr>
              <a:t>سوالات علمی و فنی</a:t>
            </a:r>
            <a:endParaRPr lang="fa-IR" sz="2800" b="1" i="0" u="none" strike="noStrike" baseline="0" dirty="0">
              <a:solidFill>
                <a:srgbClr val="FF0000"/>
              </a:solidFill>
              <a:cs typeface="B Nazanin" panose="00000400000000000000" pitchFamily="2" charset="-78"/>
            </a:endParaRPr>
          </a:p>
          <a:p>
            <a:pPr marL="1828800" lvl="4" indent="0" algn="r">
              <a:buNone/>
            </a:pPr>
            <a:r>
              <a:rPr lang="ar-SA" sz="2800" dirty="0"/>
              <a:t>سؤالات علمی و فنی </a:t>
            </a:r>
            <a:r>
              <a:rPr lang="fa-IR" sz="2800" dirty="0"/>
              <a:t>در مورد</a:t>
            </a:r>
            <a:r>
              <a:rPr lang="ar-SA" sz="2800" dirty="0"/>
              <a:t> </a:t>
            </a:r>
            <a:r>
              <a:rPr lang="ar-SA" sz="2800" dirty="0">
                <a:solidFill>
                  <a:srgbClr val="FF0000"/>
                </a:solidFill>
              </a:rPr>
              <a:t>نحوه درمان</a:t>
            </a:r>
            <a:r>
              <a:rPr lang="fa-IR" sz="2800" dirty="0">
                <a:solidFill>
                  <a:srgbClr val="FF0000"/>
                </a:solidFill>
              </a:rPr>
              <a:t> است. مثلاً درمان</a:t>
            </a:r>
            <a:r>
              <a:rPr lang="ar-SA" sz="2800" dirty="0">
                <a:solidFill>
                  <a:srgbClr val="FF0000"/>
                </a:solidFill>
              </a:rPr>
              <a:t> </a:t>
            </a:r>
            <a:r>
              <a:rPr lang="ar-SA" sz="2800" dirty="0"/>
              <a:t>دیابت و یا نحوه انجام عمل بای پس</a:t>
            </a:r>
          </a:p>
          <a:p>
            <a:pPr marL="2286000" lvl="4" indent="-457200" algn="r">
              <a:buFont typeface="+mj-lt"/>
              <a:buAutoNum type="arabicPeriod"/>
            </a:pPr>
            <a:endParaRPr lang="fa-IR" sz="3400" b="0" i="0" u="none" strike="noStrike" baseline="0" dirty="0">
              <a:solidFill>
                <a:srgbClr val="FF0000"/>
              </a:solidFill>
              <a:cs typeface="B Nazanin" panose="00000400000000000000" pitchFamily="2" charset="-78"/>
            </a:endParaRPr>
          </a:p>
          <a:p>
            <a:pPr marL="4114800" lvl="8" indent="-457200" algn="r" rtl="1">
              <a:buFont typeface="+mj-lt"/>
              <a:buAutoNum type="arabicPeriod"/>
            </a:pPr>
            <a:endParaRPr lang="ar-SA" sz="2800" b="0" i="0" u="none" strike="noStrike" baseline="0" dirty="0">
              <a:solidFill>
                <a:srgbClr val="FF0000"/>
              </a:solidFill>
              <a:cs typeface="B Nazanin" panose="00000400000000000000" pitchFamily="2" charset="-78"/>
            </a:endParaRPr>
          </a:p>
          <a:p>
            <a:pPr marR="0" lvl="0" rtl="1"/>
            <a:endParaRPr lang="ar-SA" b="0" i="0" u="none" strike="noStrike" baseline="0" dirty="0">
              <a:solidFill>
                <a:srgbClr val="FF0000"/>
              </a:solidFill>
              <a:latin typeface="Arial" panose="020B0604020202020204" pitchFamily="34" charset="0"/>
              <a:cs typeface="B Nazanin" panose="00000400000000000000" pitchFamily="2" charset="-78"/>
            </a:endParaRPr>
          </a:p>
        </p:txBody>
      </p:sp>
    </p:spTree>
    <p:extLst>
      <p:ext uri="{BB962C8B-B14F-4D97-AF65-F5344CB8AC3E}">
        <p14:creationId xmlns:p14="http://schemas.microsoft.com/office/powerpoint/2010/main" val="1894744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F3340-0404-45B5-8DB1-E0ED215A3369}"/>
              </a:ext>
            </a:extLst>
          </p:cNvPr>
          <p:cNvSpPr>
            <a:spLocks noGrp="1"/>
          </p:cNvSpPr>
          <p:nvPr>
            <p:ph type="title"/>
          </p:nvPr>
        </p:nvSpPr>
        <p:spPr/>
        <p:txBody>
          <a:bodyPr>
            <a:normAutofit/>
          </a:bodyPr>
          <a:lstStyle/>
          <a:p>
            <a:pPr marR="0" rtl="1"/>
            <a:r>
              <a:rPr lang="fa-IR" sz="4400" b="1" i="0" u="none" strike="noStrike" kern="1400" dirty="0">
                <a:solidFill>
                  <a:srgbClr val="FF0000"/>
                </a:solidFill>
                <a:latin typeface="W_nazanin" panose="00000400000000000000" pitchFamily="2" charset="0"/>
              </a:rPr>
              <a:t>کیفیت سوالات</a:t>
            </a:r>
            <a:endParaRPr lang="ar-SA" sz="4400" b="1" i="0" u="none" strike="noStrike" kern="1400" dirty="0">
              <a:solidFill>
                <a:srgbClr val="FF0000"/>
              </a:solidFill>
              <a:latin typeface="W_nazanin" panose="00000400000000000000" pitchFamily="2" charset="0"/>
            </a:endParaRPr>
          </a:p>
        </p:txBody>
      </p:sp>
      <p:sp>
        <p:nvSpPr>
          <p:cNvPr id="3" name="Text Placeholder 2">
            <a:extLst>
              <a:ext uri="{FF2B5EF4-FFF2-40B4-BE49-F238E27FC236}">
                <a16:creationId xmlns:a16="http://schemas.microsoft.com/office/drawing/2014/main" id="{A9C908F7-255A-4B2A-9A67-59B0A3F624B2}"/>
              </a:ext>
            </a:extLst>
          </p:cNvPr>
          <p:cNvSpPr>
            <a:spLocks noGrp="1"/>
          </p:cNvSpPr>
          <p:nvPr>
            <p:ph type="body" idx="1"/>
          </p:nvPr>
        </p:nvSpPr>
        <p:spPr>
          <a:xfrm>
            <a:off x="838200" y="2434856"/>
            <a:ext cx="10515600" cy="3817088"/>
          </a:xfrm>
        </p:spPr>
        <p:txBody>
          <a:bodyPr>
            <a:normAutofit/>
          </a:bodyPr>
          <a:lstStyle/>
          <a:p>
            <a:pPr marR="0" lvl="0" rtl="1"/>
            <a:r>
              <a:rPr lang="fa-IR" sz="2800" b="1" i="0" u="none" strike="noStrike" baseline="0" dirty="0">
                <a:cs typeface="B Nazanin" panose="00000400000000000000" pitchFamily="2" charset="-78"/>
              </a:rPr>
              <a:t>کیفیت  سوالات </a:t>
            </a:r>
            <a:r>
              <a:rPr lang="fa-IR" sz="2800" b="1" i="0" u="none" strike="noStrike" baseline="0" dirty="0">
                <a:solidFill>
                  <a:srgbClr val="FF0000"/>
                </a:solidFill>
                <a:cs typeface="B Nazanin" panose="00000400000000000000" pitchFamily="2" charset="-78"/>
              </a:rPr>
              <a:t>در هر دو حوزه </a:t>
            </a:r>
            <a:r>
              <a:rPr lang="ar-SA" sz="2800" b="1" i="0" u="none" strike="noStrike" baseline="0" dirty="0">
                <a:cs typeface="B Nazanin" panose="00000400000000000000" pitchFamily="2" charset="-78"/>
              </a:rPr>
              <a:t>اخلاقی و یا علمی و فنی</a:t>
            </a:r>
            <a:r>
              <a:rPr lang="fa-IR" sz="2800" b="1" i="0" u="none" strike="noStrike" baseline="0" dirty="0">
                <a:cs typeface="B Nazanin" panose="00000400000000000000" pitchFamily="2" charset="-78"/>
              </a:rPr>
              <a:t>:</a:t>
            </a:r>
          </a:p>
          <a:p>
            <a:pPr marR="0" lvl="0" rtl="1"/>
            <a:endParaRPr lang="ar-SA" sz="3200" b="1" i="0" u="none" strike="noStrike" baseline="0" dirty="0">
              <a:cs typeface="B Nazanin" panose="00000400000000000000" pitchFamily="2" charset="-78"/>
            </a:endParaRPr>
          </a:p>
          <a:p>
            <a:pPr marL="2628900" lvl="5" indent="-342900" algn="r" rtl="1">
              <a:buFont typeface="+mj-lt"/>
              <a:buAutoNum type="arabicPeriod"/>
            </a:pPr>
            <a:r>
              <a:rPr lang="fa-IR" sz="3200" b="1" i="0" u="none" strike="noStrike" baseline="0" dirty="0">
                <a:solidFill>
                  <a:srgbClr val="FF0000"/>
                </a:solidFill>
                <a:cs typeface="B Nazanin" panose="00000400000000000000" pitchFamily="2" charset="-78"/>
              </a:rPr>
              <a:t>سوالات </a:t>
            </a:r>
            <a:r>
              <a:rPr lang="ar-SA" sz="3200" b="1" i="0" u="none" strike="noStrike" baseline="0" dirty="0">
                <a:solidFill>
                  <a:srgbClr val="FF0000"/>
                </a:solidFill>
                <a:cs typeface="B Nazanin" panose="00000400000000000000" pitchFamily="2" charset="-78"/>
              </a:rPr>
              <a:t>ساده</a:t>
            </a:r>
            <a:r>
              <a:rPr lang="ar-SA" sz="3200" dirty="0">
                <a:cs typeface="B Nazanin" panose="00000400000000000000" pitchFamily="2" charset="-78"/>
              </a:rPr>
              <a:t>: </a:t>
            </a:r>
            <a:r>
              <a:rPr lang="fa-IR" sz="3200" dirty="0">
                <a:cs typeface="B Nazanin" panose="00000400000000000000" pitchFamily="2" charset="-78"/>
              </a:rPr>
              <a:t>مثل </a:t>
            </a:r>
            <a:r>
              <a:rPr lang="ar-SA" sz="3200" dirty="0">
                <a:cs typeface="B Nazanin" panose="00000400000000000000" pitchFamily="2" charset="-78"/>
              </a:rPr>
              <a:t>جا اندازی یک </a:t>
            </a:r>
            <a:r>
              <a:rPr lang="ar-SA" sz="3200" b="0" i="0" u="none" strike="noStrike" baseline="0" dirty="0">
                <a:cs typeface="B Nazanin" panose="00000400000000000000" pitchFamily="2" charset="-78"/>
              </a:rPr>
              <a:t>شکستگی ساده </a:t>
            </a:r>
            <a:r>
              <a:rPr lang="fa-IR" sz="3200" b="0" i="0" u="none" strike="noStrike" baseline="0" dirty="0">
                <a:cs typeface="B Nazanin" panose="00000400000000000000" pitchFamily="2" charset="-78"/>
              </a:rPr>
              <a:t>یاد </a:t>
            </a:r>
            <a:r>
              <a:rPr lang="ar-SA" sz="3200" b="0" i="0" u="none" strike="noStrike" baseline="0" dirty="0">
                <a:cs typeface="B Nazanin" panose="00000400000000000000" pitchFamily="2" charset="-78"/>
              </a:rPr>
              <a:t>بخیه زدن یک بریدگی ساده</a:t>
            </a:r>
            <a:endParaRPr lang="fa-IR" sz="3200" b="0" i="0" u="none" strike="noStrike" baseline="0" dirty="0">
              <a:cs typeface="B Nazanin" panose="00000400000000000000" pitchFamily="2" charset="-78"/>
            </a:endParaRPr>
          </a:p>
          <a:p>
            <a:pPr marL="2628900" lvl="5" indent="-342900" algn="r" rtl="1">
              <a:buFont typeface="+mj-lt"/>
              <a:buAutoNum type="arabicPeriod"/>
            </a:pPr>
            <a:endParaRPr lang="ar-SA" sz="3200" b="0" i="0" u="none" strike="noStrike" baseline="0" dirty="0">
              <a:cs typeface="B Nazanin" panose="00000400000000000000" pitchFamily="2" charset="-78"/>
            </a:endParaRPr>
          </a:p>
          <a:p>
            <a:pPr marL="2628900" lvl="5" indent="-342900" algn="r" rtl="1">
              <a:buFont typeface="+mj-lt"/>
              <a:buAutoNum type="arabicPeriod"/>
            </a:pPr>
            <a:r>
              <a:rPr lang="fa-IR" sz="3200" b="1" i="0" u="none" strike="noStrike" baseline="0" dirty="0">
                <a:solidFill>
                  <a:srgbClr val="FF0000"/>
                </a:solidFill>
                <a:cs typeface="B Nazanin" panose="00000400000000000000" pitchFamily="2" charset="-78"/>
              </a:rPr>
              <a:t>سوالات </a:t>
            </a:r>
            <a:r>
              <a:rPr lang="ar-SA" sz="3200" b="1" i="0" u="none" strike="noStrike" baseline="0" dirty="0">
                <a:solidFill>
                  <a:srgbClr val="FF0000"/>
                </a:solidFill>
                <a:cs typeface="B Nazanin" panose="00000400000000000000" pitchFamily="2" charset="-78"/>
              </a:rPr>
              <a:t>چالش</a:t>
            </a:r>
            <a:r>
              <a:rPr lang="fa-IR" sz="3200" b="1" i="0" u="none" strike="noStrike" baseline="0" dirty="0">
                <a:solidFill>
                  <a:srgbClr val="FF0000"/>
                </a:solidFill>
                <a:cs typeface="B Nazanin" panose="00000400000000000000" pitchFamily="2" charset="-78"/>
              </a:rPr>
              <a:t>ی</a:t>
            </a:r>
            <a:r>
              <a:rPr lang="ar-SA" sz="3200" b="1" i="0" u="none" strike="noStrike" baseline="0" dirty="0">
                <a:cs typeface="B Nazanin" panose="00000400000000000000" pitchFamily="2" charset="-78"/>
              </a:rPr>
              <a:t>:</a:t>
            </a:r>
            <a:r>
              <a:rPr lang="ar-SA" sz="3200" b="0" i="0" u="none" strike="noStrike" baseline="0" dirty="0">
                <a:cs typeface="B Nazanin" panose="00000400000000000000" pitchFamily="2" charset="-78"/>
              </a:rPr>
              <a:t> </a:t>
            </a:r>
            <a:r>
              <a:rPr lang="fa-IR" sz="3200" b="0" i="0" u="none" strike="noStrike" baseline="0" dirty="0">
                <a:cs typeface="B Nazanin" panose="00000400000000000000" pitchFamily="2" charset="-78"/>
              </a:rPr>
              <a:t>مثل </a:t>
            </a:r>
            <a:r>
              <a:rPr lang="ar-SA" sz="3200" b="0" i="0" u="none" strike="noStrike" baseline="0" dirty="0">
                <a:cs typeface="B Nazanin" panose="00000400000000000000" pitchFamily="2" charset="-78"/>
              </a:rPr>
              <a:t>درمان </a:t>
            </a:r>
            <a:r>
              <a:rPr lang="fa-IR" sz="3200" b="0" i="0" u="none" strike="noStrike" baseline="0" dirty="0">
                <a:cs typeface="B Nazanin" panose="00000400000000000000" pitchFamily="2" charset="-78"/>
              </a:rPr>
              <a:t>بیماری </a:t>
            </a:r>
            <a:r>
              <a:rPr lang="ar-SA" sz="3200" b="0" i="0" u="none" strike="noStrike" baseline="0" dirty="0">
                <a:cs typeface="B Nazanin" panose="00000400000000000000" pitchFamily="2" charset="-78"/>
              </a:rPr>
              <a:t>کووید-19 یا توبرکلوز</a:t>
            </a:r>
            <a:endParaRPr lang="fa-IR" sz="3200" b="0" i="0" u="none" strike="noStrike" baseline="0" dirty="0">
              <a:cs typeface="B Nazanin" panose="00000400000000000000" pitchFamily="2" charset="-78"/>
            </a:endParaRPr>
          </a:p>
          <a:p>
            <a:pPr marL="0" marR="0" lvl="0" indent="0" rtl="1">
              <a:buNone/>
            </a:pPr>
            <a:endParaRPr lang="ar-SA" sz="2800" b="0" i="0" u="none" strike="noStrike" baseline="0" dirty="0">
              <a:cs typeface="B Nazanin" panose="00000400000000000000" pitchFamily="2" charset="-78"/>
            </a:endParaRPr>
          </a:p>
        </p:txBody>
      </p:sp>
    </p:spTree>
    <p:extLst>
      <p:ext uri="{BB962C8B-B14F-4D97-AF65-F5344CB8AC3E}">
        <p14:creationId xmlns:p14="http://schemas.microsoft.com/office/powerpoint/2010/main" val="3430898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F3340-0404-45B5-8DB1-E0ED215A3369}"/>
              </a:ext>
            </a:extLst>
          </p:cNvPr>
          <p:cNvSpPr>
            <a:spLocks noGrp="1"/>
          </p:cNvSpPr>
          <p:nvPr>
            <p:ph type="title"/>
          </p:nvPr>
        </p:nvSpPr>
        <p:spPr/>
        <p:txBody>
          <a:bodyPr>
            <a:normAutofit/>
          </a:bodyPr>
          <a:lstStyle/>
          <a:p>
            <a:pPr marR="0" rtl="1"/>
            <a:r>
              <a:rPr lang="fa-IR" sz="4800" b="1" i="0" u="none" strike="noStrike" kern="1400" dirty="0">
                <a:solidFill>
                  <a:srgbClr val="FF0000"/>
                </a:solidFill>
                <a:latin typeface="W_nazanin" panose="00000400000000000000" pitchFamily="2" charset="0"/>
              </a:rPr>
              <a:t>علت چالش در درمان</a:t>
            </a:r>
            <a:endParaRPr lang="ar-SA" sz="4800" b="1" i="0" u="none" strike="noStrike" kern="1400" dirty="0">
              <a:solidFill>
                <a:srgbClr val="FF0000"/>
              </a:solidFill>
              <a:latin typeface="W_nazanin" panose="00000400000000000000" pitchFamily="2" charset="0"/>
            </a:endParaRPr>
          </a:p>
        </p:txBody>
      </p:sp>
      <p:sp>
        <p:nvSpPr>
          <p:cNvPr id="3" name="Text Placeholder 2">
            <a:extLst>
              <a:ext uri="{FF2B5EF4-FFF2-40B4-BE49-F238E27FC236}">
                <a16:creationId xmlns:a16="http://schemas.microsoft.com/office/drawing/2014/main" id="{A9C908F7-255A-4B2A-9A67-59B0A3F624B2}"/>
              </a:ext>
            </a:extLst>
          </p:cNvPr>
          <p:cNvSpPr>
            <a:spLocks noGrp="1"/>
          </p:cNvSpPr>
          <p:nvPr>
            <p:ph type="body" idx="1"/>
          </p:nvPr>
        </p:nvSpPr>
        <p:spPr>
          <a:xfrm>
            <a:off x="838200" y="2365695"/>
            <a:ext cx="10515600" cy="3886249"/>
          </a:xfrm>
        </p:spPr>
        <p:txBody>
          <a:bodyPr>
            <a:noAutofit/>
          </a:bodyPr>
          <a:lstStyle/>
          <a:p>
            <a:pPr marL="514350" marR="0" lvl="0" indent="-514350" rtl="1">
              <a:buFont typeface="+mj-lt"/>
              <a:buAutoNum type="arabicPeriod"/>
            </a:pPr>
            <a:r>
              <a:rPr lang="ar-SA" sz="2600" b="1" i="0" strike="noStrike" baseline="0" dirty="0">
                <a:cs typeface="B Nazanin" panose="00000400000000000000" pitchFamily="2" charset="-78"/>
              </a:rPr>
              <a:t>در حوزه علمی و فنی </a:t>
            </a:r>
            <a:r>
              <a:rPr lang="fa-IR" sz="2600" b="1" dirty="0"/>
              <a:t>دو موضوع سبب ایجاد چالش می گردد:</a:t>
            </a:r>
          </a:p>
          <a:p>
            <a:pPr marL="514350" marR="0" lvl="0" indent="-514350" rtl="1">
              <a:buFont typeface="+mj-lt"/>
              <a:buAutoNum type="arabicPeriod"/>
            </a:pPr>
            <a:endParaRPr lang="fa-IR" sz="2600" b="1" u="sng" dirty="0"/>
          </a:p>
          <a:p>
            <a:pPr marL="1428750" lvl="2" indent="-514350">
              <a:buFont typeface="+mj-lt"/>
              <a:buAutoNum type="alphaUcPeriod"/>
            </a:pPr>
            <a:r>
              <a:rPr lang="ar-SA" sz="2600" b="1" i="0" strike="noStrike" baseline="0" dirty="0">
                <a:solidFill>
                  <a:srgbClr val="FF0000"/>
                </a:solidFill>
                <a:cs typeface="B Nazanin" panose="00000400000000000000" pitchFamily="2" charset="-78"/>
              </a:rPr>
              <a:t>عدم قطعیت</a:t>
            </a:r>
            <a:r>
              <a:rPr lang="fa-IR" sz="2600" b="1" i="0" strike="noStrike" baseline="0" dirty="0">
                <a:solidFill>
                  <a:srgbClr val="FF0000"/>
                </a:solidFill>
                <a:cs typeface="B Nazanin" panose="00000400000000000000" pitchFamily="2" charset="-78"/>
              </a:rPr>
              <a:t>: </a:t>
            </a:r>
            <a:r>
              <a:rPr lang="fa-IR" sz="3200" dirty="0"/>
              <a:t>مثل نبود اطلاعات و مستندات کافی برای درمان برای مثال درمان کووید-19</a:t>
            </a:r>
          </a:p>
          <a:p>
            <a:pPr marL="1428750" lvl="2" indent="-514350">
              <a:buFont typeface="+mj-lt"/>
              <a:buAutoNum type="alphaUcPeriod"/>
            </a:pPr>
            <a:r>
              <a:rPr lang="ar-SA" sz="2600" b="1" i="0" strike="noStrike" baseline="0" dirty="0">
                <a:solidFill>
                  <a:srgbClr val="FF0000"/>
                </a:solidFill>
                <a:cs typeface="B Nazanin" panose="00000400000000000000" pitchFamily="2" charset="-78"/>
              </a:rPr>
              <a:t>اختلاف در نحوه درمان</a:t>
            </a:r>
            <a:r>
              <a:rPr lang="fa-IR" sz="2600" b="1" i="0" strike="noStrike" baseline="0" dirty="0">
                <a:solidFill>
                  <a:srgbClr val="FF0000"/>
                </a:solidFill>
                <a:cs typeface="B Nazanin" panose="00000400000000000000" pitchFamily="2" charset="-78"/>
              </a:rPr>
              <a:t>: </a:t>
            </a:r>
            <a:r>
              <a:rPr lang="fa-IR" sz="2600" dirty="0"/>
              <a:t>مثل وجود گزینه های مختلف درمان</a:t>
            </a:r>
          </a:p>
          <a:p>
            <a:pPr marL="514350" marR="0" lvl="0" indent="-514350" rtl="1">
              <a:buFont typeface="+mj-lt"/>
              <a:buAutoNum type="arabicPeriod"/>
            </a:pPr>
            <a:endParaRPr lang="ar-SA" sz="2600" i="0" u="none" strike="noStrike" baseline="0" dirty="0">
              <a:solidFill>
                <a:srgbClr val="FF0000"/>
              </a:solidFill>
              <a:cs typeface="B Nazanin" panose="00000400000000000000" pitchFamily="2" charset="-78"/>
            </a:endParaRPr>
          </a:p>
        </p:txBody>
      </p:sp>
    </p:spTree>
    <p:extLst>
      <p:ext uri="{BB962C8B-B14F-4D97-AF65-F5344CB8AC3E}">
        <p14:creationId xmlns:p14="http://schemas.microsoft.com/office/powerpoint/2010/main" val="1400313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F3340-0404-45B5-8DB1-E0ED215A3369}"/>
              </a:ext>
            </a:extLst>
          </p:cNvPr>
          <p:cNvSpPr>
            <a:spLocks noGrp="1"/>
          </p:cNvSpPr>
          <p:nvPr>
            <p:ph type="title"/>
          </p:nvPr>
        </p:nvSpPr>
        <p:spPr/>
        <p:txBody>
          <a:bodyPr>
            <a:normAutofit/>
          </a:bodyPr>
          <a:lstStyle/>
          <a:p>
            <a:pPr marR="0" rtl="1"/>
            <a:r>
              <a:rPr lang="fa-IR" sz="4800" b="1" i="0" u="none" strike="noStrike" kern="1400" dirty="0">
                <a:solidFill>
                  <a:srgbClr val="FF0000"/>
                </a:solidFill>
                <a:latin typeface="W_nazanin" panose="00000400000000000000" pitchFamily="2" charset="0"/>
              </a:rPr>
              <a:t>علت چالش در اخلاق</a:t>
            </a:r>
            <a:endParaRPr lang="ar-SA" sz="4800" b="1" i="0" u="none" strike="noStrike" kern="1400" dirty="0">
              <a:solidFill>
                <a:srgbClr val="FF0000"/>
              </a:solidFill>
              <a:latin typeface="W_nazanin" panose="00000400000000000000" pitchFamily="2" charset="0"/>
            </a:endParaRPr>
          </a:p>
        </p:txBody>
      </p:sp>
      <p:sp>
        <p:nvSpPr>
          <p:cNvPr id="3" name="Text Placeholder 2">
            <a:extLst>
              <a:ext uri="{FF2B5EF4-FFF2-40B4-BE49-F238E27FC236}">
                <a16:creationId xmlns:a16="http://schemas.microsoft.com/office/drawing/2014/main" id="{A9C908F7-255A-4B2A-9A67-59B0A3F624B2}"/>
              </a:ext>
            </a:extLst>
          </p:cNvPr>
          <p:cNvSpPr>
            <a:spLocks noGrp="1"/>
          </p:cNvSpPr>
          <p:nvPr>
            <p:ph type="body" idx="1"/>
          </p:nvPr>
        </p:nvSpPr>
        <p:spPr>
          <a:xfrm>
            <a:off x="838200" y="1825625"/>
            <a:ext cx="10515600" cy="4426319"/>
          </a:xfrm>
        </p:spPr>
        <p:txBody>
          <a:bodyPr>
            <a:noAutofit/>
          </a:bodyPr>
          <a:lstStyle/>
          <a:p>
            <a:pPr marL="0" marR="0" lvl="0" indent="0" rtl="1">
              <a:buNone/>
            </a:pPr>
            <a:endParaRPr lang="ar-SA" sz="2600" i="0" u="none" strike="noStrike" baseline="0" dirty="0">
              <a:solidFill>
                <a:srgbClr val="FF0000"/>
              </a:solidFill>
              <a:cs typeface="B Nazanin" panose="00000400000000000000" pitchFamily="2" charset="-78"/>
            </a:endParaRPr>
          </a:p>
          <a:p>
            <a:pPr marL="514350" marR="0" lvl="0" indent="-514350" rtl="1">
              <a:buFont typeface="+mj-lt"/>
              <a:buAutoNum type="arabicPeriod"/>
            </a:pPr>
            <a:r>
              <a:rPr lang="ar-SA" sz="2600" b="1" i="0" strike="noStrike" baseline="0" dirty="0">
                <a:cs typeface="B Nazanin" panose="00000400000000000000" pitchFamily="2" charset="-78"/>
              </a:rPr>
              <a:t>در حوزه اخلاق پزشکی یک میزان چالش</a:t>
            </a:r>
            <a:r>
              <a:rPr lang="fa-IR" sz="2600" b="1" i="0" strike="noStrike" baseline="0" dirty="0">
                <a:cs typeface="B Nazanin" panose="00000400000000000000" pitchFamily="2" charset="-78"/>
              </a:rPr>
              <a:t> بستگی به میزان </a:t>
            </a:r>
            <a:r>
              <a:rPr lang="fa-IR" sz="2600" b="1" i="0" strike="noStrike" baseline="0" dirty="0">
                <a:solidFill>
                  <a:srgbClr val="FF0000"/>
                </a:solidFill>
                <a:cs typeface="B Nazanin" panose="00000400000000000000" pitchFamily="2" charset="-78"/>
              </a:rPr>
              <a:t>اجماع</a:t>
            </a:r>
            <a:r>
              <a:rPr lang="fa-IR" sz="2600" b="1" i="0" strike="noStrike" baseline="0" dirty="0">
                <a:cs typeface="B Nazanin" panose="00000400000000000000" pitchFamily="2" charset="-78"/>
              </a:rPr>
              <a:t> دارد</a:t>
            </a:r>
            <a:r>
              <a:rPr lang="fa-IR" sz="2600" b="1" dirty="0"/>
              <a:t>.</a:t>
            </a:r>
          </a:p>
          <a:p>
            <a:pPr marL="514350" marR="0" lvl="0" indent="-514350" rtl="1">
              <a:buFont typeface="+mj-lt"/>
              <a:buAutoNum type="arabicPeriod"/>
            </a:pPr>
            <a:endParaRPr lang="fa-IR" sz="2600" b="1" u="sng" dirty="0"/>
          </a:p>
          <a:p>
            <a:pPr marL="1885950" lvl="3" indent="-514350">
              <a:buFont typeface="+mj-lt"/>
              <a:buAutoNum type="alphaUcPeriod"/>
            </a:pPr>
            <a:r>
              <a:rPr lang="ar-SA" sz="2600" i="0" u="none" strike="noStrike" baseline="0" dirty="0">
                <a:cs typeface="B Nazanin" panose="00000400000000000000" pitchFamily="2" charset="-78"/>
              </a:rPr>
              <a:t>اگر</a:t>
            </a:r>
            <a:r>
              <a:rPr lang="ar-SA" sz="2600" i="0" u="none" strike="noStrike" baseline="0" dirty="0">
                <a:solidFill>
                  <a:srgbClr val="FF0000"/>
                </a:solidFill>
                <a:cs typeface="B Nazanin" panose="00000400000000000000" pitchFamily="2" charset="-78"/>
              </a:rPr>
              <a:t> </a:t>
            </a:r>
            <a:r>
              <a:rPr lang="ar-SA" sz="2600" b="1" i="0" u="none" strike="noStrike" baseline="0" dirty="0">
                <a:solidFill>
                  <a:srgbClr val="FF0000"/>
                </a:solidFill>
                <a:cs typeface="B Nazanin" panose="00000400000000000000" pitchFamily="2" charset="-78"/>
              </a:rPr>
              <a:t>اجماع</a:t>
            </a:r>
            <a:r>
              <a:rPr lang="ar-SA" sz="2600" i="0" u="none" strike="noStrike" baseline="0" dirty="0">
                <a:solidFill>
                  <a:srgbClr val="FF0000"/>
                </a:solidFill>
                <a:cs typeface="B Nazanin" panose="00000400000000000000" pitchFamily="2" charset="-78"/>
              </a:rPr>
              <a:t> </a:t>
            </a:r>
            <a:r>
              <a:rPr lang="en-US" sz="2600" i="0" u="none" strike="noStrike" baseline="0" dirty="0">
                <a:cs typeface="B Nazanin" panose="00000400000000000000" pitchFamily="2" charset="-78"/>
              </a:rPr>
              <a:t>(consensus)</a:t>
            </a:r>
            <a:r>
              <a:rPr lang="fa-IR" sz="2600" i="0" u="none" strike="noStrike" baseline="0" dirty="0">
                <a:cs typeface="B Nazanin" panose="00000400000000000000" pitchFamily="2" charset="-78"/>
              </a:rPr>
              <a:t> </a:t>
            </a:r>
            <a:r>
              <a:rPr lang="ar-SA" sz="2600" i="0" u="none" strike="noStrike" baseline="0" dirty="0">
                <a:cs typeface="B Nazanin" panose="00000400000000000000" pitchFamily="2" charset="-78"/>
              </a:rPr>
              <a:t>در حوزه اخلاق روی یک پاسخ </a:t>
            </a:r>
            <a:r>
              <a:rPr lang="fa-IR" sz="2600" i="0" u="none" strike="noStrike" baseline="0" dirty="0">
                <a:cs typeface="B Nazanin" panose="00000400000000000000" pitchFamily="2" charset="-78"/>
              </a:rPr>
              <a:t>وجود داشته </a:t>
            </a:r>
            <a:r>
              <a:rPr lang="ar-SA" sz="2600" i="0" u="none" strike="noStrike" baseline="0" dirty="0">
                <a:cs typeface="B Nazanin" panose="00000400000000000000" pitchFamily="2" charset="-78"/>
              </a:rPr>
              <a:t>باشد</a:t>
            </a:r>
            <a:r>
              <a:rPr lang="fa-IR" sz="2600" i="0" u="none" strike="noStrike" baseline="0" dirty="0">
                <a:cs typeface="B Nazanin" panose="00000400000000000000" pitchFamily="2" charset="-78"/>
              </a:rPr>
              <a:t> در اینصورت</a:t>
            </a:r>
            <a:r>
              <a:rPr lang="fa-IR" sz="2600" dirty="0"/>
              <a:t> </a:t>
            </a:r>
            <a:r>
              <a:rPr lang="ar-SA" sz="2600" i="0" u="none" strike="noStrike" baseline="0" dirty="0">
                <a:cs typeface="B Nazanin" panose="00000400000000000000" pitchFamily="2" charset="-78"/>
              </a:rPr>
              <a:t>پاسخ </a:t>
            </a:r>
            <a:r>
              <a:rPr lang="fa-IR" sz="2600" i="0" u="none" strike="noStrike" baseline="0" dirty="0">
                <a:cs typeface="B Nazanin" panose="00000400000000000000" pitchFamily="2" charset="-78"/>
              </a:rPr>
              <a:t>به سوال </a:t>
            </a:r>
            <a:r>
              <a:rPr lang="ar-SA" sz="2600" i="0" u="none" strike="noStrike" baseline="0" dirty="0">
                <a:cs typeface="B Nazanin" panose="00000400000000000000" pitchFamily="2" charset="-78"/>
              </a:rPr>
              <a:t>آسان است</a:t>
            </a:r>
            <a:r>
              <a:rPr lang="fa-IR" sz="2600" i="0" u="none" strike="noStrike" baseline="0" dirty="0">
                <a:cs typeface="B Nazanin" panose="00000400000000000000" pitchFamily="2" charset="-78"/>
              </a:rPr>
              <a:t>.</a:t>
            </a:r>
            <a:r>
              <a:rPr lang="ar-SA" sz="2600" i="0" u="none" strike="noStrike" baseline="0" dirty="0">
                <a:cs typeface="B Nazanin" panose="00000400000000000000" pitchFamily="2" charset="-78"/>
              </a:rPr>
              <a:t> مثل گرفتن رضایت از افراد در تحقیقات.</a:t>
            </a:r>
            <a:endParaRPr lang="fa-IR" sz="2600" i="0" u="none" strike="noStrike" baseline="0" dirty="0">
              <a:cs typeface="B Nazanin" panose="00000400000000000000" pitchFamily="2" charset="-78"/>
            </a:endParaRPr>
          </a:p>
          <a:p>
            <a:pPr marL="1885950" lvl="3" indent="-514350">
              <a:buFont typeface="+mj-lt"/>
              <a:buAutoNum type="alphaUcPeriod"/>
            </a:pPr>
            <a:endParaRPr lang="fa-IR" sz="2600" i="0" u="none" strike="noStrike" baseline="0" dirty="0">
              <a:cs typeface="B Nazanin" panose="00000400000000000000" pitchFamily="2" charset="-78"/>
            </a:endParaRPr>
          </a:p>
          <a:p>
            <a:pPr marL="1885950" lvl="3" indent="-514350">
              <a:buFont typeface="+mj-lt"/>
              <a:buAutoNum type="alphaUcPeriod"/>
            </a:pPr>
            <a:r>
              <a:rPr lang="ar-SA" sz="2600" i="0" u="none" strike="noStrike" baseline="0" dirty="0">
                <a:cs typeface="B Nazanin" panose="00000400000000000000" pitchFamily="2" charset="-78"/>
              </a:rPr>
              <a:t> اگر </a:t>
            </a:r>
            <a:r>
              <a:rPr lang="ar-SA" sz="2600" i="0" u="none" strike="noStrike" baseline="0" dirty="0">
                <a:solidFill>
                  <a:srgbClr val="FF0000"/>
                </a:solidFill>
                <a:cs typeface="B Nazanin" panose="00000400000000000000" pitchFamily="2" charset="-78"/>
              </a:rPr>
              <a:t>اجماع نباشد یا  آلترناتیو ها</a:t>
            </a:r>
            <a:r>
              <a:rPr lang="fa-IR" sz="2600" i="0" u="none" strike="noStrike" baseline="0" dirty="0">
                <a:solidFill>
                  <a:srgbClr val="FF0000"/>
                </a:solidFill>
                <a:cs typeface="B Nazanin" panose="00000400000000000000" pitchFamily="2" charset="-78"/>
              </a:rPr>
              <a:t> (گزینه های موجود)</a:t>
            </a:r>
            <a:r>
              <a:rPr lang="ar-SA" sz="2600" i="0" u="none" strike="noStrike" baseline="0" dirty="0">
                <a:solidFill>
                  <a:srgbClr val="FF0000"/>
                </a:solidFill>
                <a:cs typeface="B Nazanin" panose="00000400000000000000" pitchFamily="2" charset="-78"/>
              </a:rPr>
              <a:t> بی فایده </a:t>
            </a:r>
            <a:r>
              <a:rPr lang="ar-SA" sz="2600" i="0" u="none" strike="noStrike" baseline="0" dirty="0">
                <a:cs typeface="B Nazanin" panose="00000400000000000000" pitchFamily="2" charset="-78"/>
              </a:rPr>
              <a:t>باشند </a:t>
            </a:r>
            <a:r>
              <a:rPr lang="ar-SA" sz="2600" b="1" i="0" u="none" strike="noStrike" baseline="0" dirty="0">
                <a:solidFill>
                  <a:srgbClr val="FF0000"/>
                </a:solidFill>
                <a:cs typeface="B Nazanin" panose="00000400000000000000" pitchFamily="2" charset="-78"/>
              </a:rPr>
              <a:t>چالش اخلاقی </a:t>
            </a:r>
            <a:r>
              <a:rPr lang="ar-SA" sz="2600" i="0" u="none" strike="noStrike" baseline="0" dirty="0">
                <a:cs typeface="B Nazanin" panose="00000400000000000000" pitchFamily="2" charset="-78"/>
              </a:rPr>
              <a:t>می تواند رخ دهد. مثل سهمیه بندی منابع محدود پزشکی</a:t>
            </a:r>
          </a:p>
        </p:txBody>
      </p:sp>
    </p:spTree>
    <p:extLst>
      <p:ext uri="{BB962C8B-B14F-4D97-AF65-F5344CB8AC3E}">
        <p14:creationId xmlns:p14="http://schemas.microsoft.com/office/powerpoint/2010/main" val="1762709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0C401-63C4-46E4-9AC2-AFCADD382F3A}"/>
              </a:ext>
            </a:extLst>
          </p:cNvPr>
          <p:cNvSpPr>
            <a:spLocks noGrp="1"/>
          </p:cNvSpPr>
          <p:nvPr>
            <p:ph type="title"/>
          </p:nvPr>
        </p:nvSpPr>
        <p:spPr>
          <a:solidFill>
            <a:schemeClr val="accent3">
              <a:lumMod val="20000"/>
              <a:lumOff val="80000"/>
            </a:schemeClr>
          </a:solidFill>
        </p:spPr>
        <p:txBody>
          <a:bodyPr/>
          <a:lstStyle/>
          <a:p>
            <a:pPr marR="0" rtl="1"/>
            <a:r>
              <a:rPr lang="ar-SA" b="0" i="0" u="none" strike="noStrike" kern="1400" baseline="0" dirty="0">
                <a:solidFill>
                  <a:srgbClr val="002060"/>
                </a:solidFill>
                <a:latin typeface="Times New Roman" panose="02020603050405020304" pitchFamily="18" charset="0"/>
              </a:rPr>
              <a:t> </a:t>
            </a:r>
            <a:r>
              <a:rPr lang="ar-SA" b="0" i="0" u="none" strike="noStrike" kern="1400" baseline="0" dirty="0">
                <a:solidFill>
                  <a:srgbClr val="FF0000"/>
                </a:solidFill>
                <a:latin typeface="Times New Roman" panose="02020603050405020304" pitchFamily="18" charset="0"/>
                <a:cs typeface="B Titr" panose="00000700000000000000" pitchFamily="2" charset="-78"/>
              </a:rPr>
              <a:t>اخلاق پزشکی چیست؟ </a:t>
            </a:r>
          </a:p>
        </p:txBody>
      </p:sp>
      <p:sp>
        <p:nvSpPr>
          <p:cNvPr id="3" name="Text Placeholder 2">
            <a:extLst>
              <a:ext uri="{FF2B5EF4-FFF2-40B4-BE49-F238E27FC236}">
                <a16:creationId xmlns:a16="http://schemas.microsoft.com/office/drawing/2014/main" id="{FBA15E9F-71C9-49CA-8448-70AE61DBA474}"/>
              </a:ext>
            </a:extLst>
          </p:cNvPr>
          <p:cNvSpPr>
            <a:spLocks noGrp="1"/>
          </p:cNvSpPr>
          <p:nvPr>
            <p:ph type="body" idx="1"/>
          </p:nvPr>
        </p:nvSpPr>
        <p:spPr>
          <a:xfrm>
            <a:off x="838200" y="3051543"/>
            <a:ext cx="10515600" cy="3125419"/>
          </a:xfrm>
        </p:spPr>
        <p:txBody>
          <a:bodyPr/>
          <a:lstStyle/>
          <a:p>
            <a:r>
              <a:rPr lang="fa-IR" b="1" dirty="0"/>
              <a:t>برای آغاز سخن به نمونه های از موضوعات اخلاق پزشکی توجه نمایید:</a:t>
            </a:r>
            <a:endParaRPr lang="en-US" b="1" dirty="0"/>
          </a:p>
        </p:txBody>
      </p:sp>
    </p:spTree>
    <p:extLst>
      <p:ext uri="{BB962C8B-B14F-4D97-AF65-F5344CB8AC3E}">
        <p14:creationId xmlns:p14="http://schemas.microsoft.com/office/powerpoint/2010/main" val="25349675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6FDB5-ED58-4F1E-8DE4-D95CE4E4D188}"/>
              </a:ext>
            </a:extLst>
          </p:cNvPr>
          <p:cNvSpPr>
            <a:spLocks noGrp="1"/>
          </p:cNvSpPr>
          <p:nvPr>
            <p:ph type="title"/>
          </p:nvPr>
        </p:nvSpPr>
        <p:spPr/>
        <p:txBody>
          <a:bodyPr/>
          <a:lstStyle/>
          <a:p>
            <a:r>
              <a:rPr lang="fa-IR" dirty="0">
                <a:solidFill>
                  <a:srgbClr val="FF0000"/>
                </a:solidFill>
              </a:rPr>
              <a:t>تعاریف</a:t>
            </a:r>
          </a:p>
        </p:txBody>
      </p:sp>
      <p:pic>
        <p:nvPicPr>
          <p:cNvPr id="4" name="Picture 3">
            <a:extLst>
              <a:ext uri="{FF2B5EF4-FFF2-40B4-BE49-F238E27FC236}">
                <a16:creationId xmlns:a16="http://schemas.microsoft.com/office/drawing/2014/main" id="{EF17F5C9-A4BA-4BF6-A3F1-78D3BD67CF50}"/>
              </a:ext>
            </a:extLst>
          </p:cNvPr>
          <p:cNvPicPr>
            <a:picLocks noChangeAspect="1"/>
          </p:cNvPicPr>
          <p:nvPr/>
        </p:nvPicPr>
        <p:blipFill>
          <a:blip r:embed="rId2"/>
          <a:stretch>
            <a:fillRect/>
          </a:stretch>
        </p:blipFill>
        <p:spPr>
          <a:xfrm>
            <a:off x="3791125" y="1847574"/>
            <a:ext cx="4345497" cy="4345497"/>
          </a:xfrm>
          <a:prstGeom prst="rect">
            <a:avLst/>
          </a:prstGeom>
        </p:spPr>
      </p:pic>
    </p:spTree>
    <p:extLst>
      <p:ext uri="{BB962C8B-B14F-4D97-AF65-F5344CB8AC3E}">
        <p14:creationId xmlns:p14="http://schemas.microsoft.com/office/powerpoint/2010/main" val="6114114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73364-BB78-443A-8B84-463C588B5576}"/>
              </a:ext>
            </a:extLst>
          </p:cNvPr>
          <p:cNvSpPr>
            <a:spLocks noGrp="1"/>
          </p:cNvSpPr>
          <p:nvPr>
            <p:ph type="title"/>
          </p:nvPr>
        </p:nvSpPr>
        <p:spPr/>
        <p:txBody>
          <a:bodyPr/>
          <a:lstStyle/>
          <a:p>
            <a:pPr marR="0"/>
            <a:r>
              <a:rPr lang="fa-IR" b="1" i="0" u="none" strike="noStrike" kern="1400" baseline="0" dirty="0">
                <a:solidFill>
                  <a:srgbClr val="FF0000"/>
                </a:solidFill>
                <a:latin typeface="Times New Roman" panose="02020603050405020304" pitchFamily="18" charset="0"/>
              </a:rPr>
              <a:t>تفاوت </a:t>
            </a:r>
            <a:r>
              <a:rPr lang="ar-SA" b="1" i="0" u="none" strike="noStrike" kern="1400" baseline="0" dirty="0">
                <a:solidFill>
                  <a:srgbClr val="FF0000"/>
                </a:solidFill>
                <a:latin typeface="Times New Roman" panose="02020603050405020304" pitchFamily="18" charset="0"/>
              </a:rPr>
              <a:t>اخلا</a:t>
            </a:r>
            <a:r>
              <a:rPr lang="fa-IR" b="1" i="0" u="none" strike="noStrike" kern="1400" baseline="0" dirty="0">
                <a:solidFill>
                  <a:srgbClr val="FF0000"/>
                </a:solidFill>
                <a:latin typeface="Times New Roman" panose="02020603050405020304" pitchFamily="18" charset="0"/>
              </a:rPr>
              <a:t>ق</a:t>
            </a:r>
            <a:r>
              <a:rPr lang="en-US" b="1" i="0" u="none" strike="noStrike" kern="1400" baseline="0" dirty="0">
                <a:solidFill>
                  <a:srgbClr val="FF0000"/>
                </a:solidFill>
                <a:latin typeface="Times New Roman" panose="02020603050405020304" pitchFamily="18" charset="0"/>
              </a:rPr>
              <a:t> </a:t>
            </a:r>
            <a:r>
              <a:rPr lang="fa-IR" b="1" i="0" u="none" strike="noStrike" kern="1400" baseline="0" dirty="0">
                <a:solidFill>
                  <a:srgbClr val="FF0000"/>
                </a:solidFill>
                <a:latin typeface="Times New Roman" panose="02020603050405020304" pitchFamily="18" charset="0"/>
              </a:rPr>
              <a:t>و اخلاقیات</a:t>
            </a:r>
            <a:r>
              <a:rPr lang="ar-SA" b="1" i="0" u="none" strike="noStrike" kern="1400" baseline="0" dirty="0">
                <a:solidFill>
                  <a:srgbClr val="FF0000"/>
                </a:solidFill>
                <a:latin typeface="Times New Roman" panose="02020603050405020304" pitchFamily="18" charset="0"/>
              </a:rPr>
              <a:t> پزشکی چیست؟</a:t>
            </a:r>
          </a:p>
        </p:txBody>
      </p:sp>
      <p:sp>
        <p:nvSpPr>
          <p:cNvPr id="3" name="Text Placeholder 2">
            <a:extLst>
              <a:ext uri="{FF2B5EF4-FFF2-40B4-BE49-F238E27FC236}">
                <a16:creationId xmlns:a16="http://schemas.microsoft.com/office/drawing/2014/main" id="{02DB21D7-2540-45E2-8102-B2E600A0A2DA}"/>
              </a:ext>
            </a:extLst>
          </p:cNvPr>
          <p:cNvSpPr>
            <a:spLocks noGrp="1"/>
          </p:cNvSpPr>
          <p:nvPr>
            <p:ph type="body" idx="1"/>
          </p:nvPr>
        </p:nvSpPr>
        <p:spPr/>
        <p:txBody>
          <a:bodyPr>
            <a:normAutofit/>
          </a:bodyPr>
          <a:lstStyle/>
          <a:p>
            <a:pPr marR="0" lvl="0" rtl="1"/>
            <a:r>
              <a:rPr lang="ar-SA" b="0" i="0" u="none" strike="noStrike" baseline="0" dirty="0">
                <a:cs typeface="B Nazanin" panose="00000400000000000000" pitchFamily="2" charset="-78"/>
              </a:rPr>
              <a:t>پس اخلاق دقیقاً چیست و چگونه می تواند به پزشکان در مواجهه با چنین موقعیت هایی کمک نماید؟ </a:t>
            </a:r>
          </a:p>
          <a:p>
            <a:pPr marR="0" lvl="0" rtl="1"/>
            <a:endParaRPr lang="fa-IR" b="0" i="0" u="none" strike="noStrike" baseline="0" dirty="0">
              <a:cs typeface="B Nazanin" panose="00000400000000000000" pitchFamily="2" charset="-78"/>
            </a:endParaRPr>
          </a:p>
          <a:p>
            <a:pPr marR="0" lvl="0" rtl="1"/>
            <a:r>
              <a:rPr lang="ar-SA" b="0" i="0" u="none" strike="noStrike" baseline="0" dirty="0">
                <a:cs typeface="B Nazanin" panose="00000400000000000000" pitchFamily="2" charset="-78"/>
              </a:rPr>
              <a:t>بطور ساده، </a:t>
            </a:r>
            <a:r>
              <a:rPr lang="ar-SA" b="1" i="0" u="none" strike="noStrike" baseline="0" dirty="0">
                <a:solidFill>
                  <a:srgbClr val="FF0000"/>
                </a:solidFill>
                <a:cs typeface="B Nazanin" panose="00000400000000000000" pitchFamily="2" charset="-78"/>
              </a:rPr>
              <a:t>اخلاق</a:t>
            </a:r>
            <a:r>
              <a:rPr lang="ar-SA" b="0" i="0" u="none" strike="noStrike" baseline="0" dirty="0">
                <a:solidFill>
                  <a:srgbClr val="FF0000"/>
                </a:solidFill>
                <a:cs typeface="B Nazanin" panose="00000400000000000000" pitchFamily="2" charset="-78"/>
              </a:rPr>
              <a:t> </a:t>
            </a:r>
            <a:r>
              <a:rPr lang="en-US" b="0" i="0" u="none" strike="noStrike" baseline="0" dirty="0">
                <a:solidFill>
                  <a:srgbClr val="FF0000"/>
                </a:solidFill>
                <a:cs typeface="B Nazanin" panose="00000400000000000000" pitchFamily="2" charset="-78"/>
              </a:rPr>
              <a:t>(ethics)</a:t>
            </a:r>
            <a:r>
              <a:rPr lang="ar-SA" b="0" i="0" u="none" strike="noStrike" baseline="0" dirty="0">
                <a:solidFill>
                  <a:srgbClr val="FF0000"/>
                </a:solidFill>
                <a:cs typeface="B Nazanin" panose="00000400000000000000" pitchFamily="2" charset="-78"/>
              </a:rPr>
              <a:t> مطالعه روی </a:t>
            </a:r>
            <a:r>
              <a:rPr lang="ar-SA" b="1" i="0" u="none" strike="noStrike" baseline="0" dirty="0">
                <a:solidFill>
                  <a:srgbClr val="FF0000"/>
                </a:solidFill>
                <a:cs typeface="B Nazanin" panose="00000400000000000000" pitchFamily="2" charset="-78"/>
              </a:rPr>
              <a:t>اخلاقیات</a:t>
            </a:r>
            <a:r>
              <a:rPr lang="ar-SA" b="0" i="0" u="none" strike="noStrike" baseline="0" dirty="0">
                <a:solidFill>
                  <a:srgbClr val="FF0000"/>
                </a:solidFill>
                <a:cs typeface="B Nazanin" panose="00000400000000000000" pitchFamily="2" charset="-78"/>
              </a:rPr>
              <a:t> </a:t>
            </a:r>
            <a:r>
              <a:rPr lang="en-US" b="0" i="0" u="none" strike="noStrike" baseline="0" dirty="0">
                <a:solidFill>
                  <a:srgbClr val="FF0000"/>
                </a:solidFill>
                <a:cs typeface="B Nazanin" panose="00000400000000000000" pitchFamily="2" charset="-78"/>
              </a:rPr>
              <a:t>(Morality)</a:t>
            </a:r>
            <a:r>
              <a:rPr lang="ar-SA" b="0" i="0" u="none" strike="noStrike" baseline="0" dirty="0">
                <a:solidFill>
                  <a:srgbClr val="FF0000"/>
                </a:solidFill>
                <a:cs typeface="B Nazanin" panose="00000400000000000000" pitchFamily="2" charset="-78"/>
              </a:rPr>
              <a:t> </a:t>
            </a:r>
            <a:r>
              <a:rPr lang="fa-IR" b="0" i="0" u="none" strike="noStrike" baseline="0" dirty="0">
                <a:solidFill>
                  <a:srgbClr val="FF0000"/>
                </a:solidFill>
                <a:cs typeface="B Nazanin" panose="00000400000000000000" pitchFamily="2" charset="-78"/>
              </a:rPr>
              <a:t>است.</a:t>
            </a:r>
          </a:p>
          <a:p>
            <a:pPr marR="0" lvl="0" rtl="1"/>
            <a:endParaRPr lang="fa-IR" b="0" i="0" u="none" strike="noStrike" baseline="0" dirty="0">
              <a:solidFill>
                <a:srgbClr val="FF0000"/>
              </a:solidFill>
              <a:cs typeface="B Nazanin" panose="00000400000000000000" pitchFamily="2" charset="-78"/>
            </a:endParaRPr>
          </a:p>
          <a:p>
            <a:pPr marL="0" marR="0" lvl="0" indent="0" algn="ctr" rtl="1">
              <a:buNone/>
            </a:pPr>
            <a:r>
              <a:rPr lang="fa-IR" sz="2800" b="1" u="sng" strike="noStrike" baseline="0" dirty="0">
                <a:solidFill>
                  <a:srgbClr val="FF0000"/>
                </a:solidFill>
                <a:cs typeface="B Nazanin" panose="00000400000000000000" pitchFamily="2" charset="-78"/>
              </a:rPr>
              <a:t>انجمـــن جهــــــانی پزشـــــکان</a:t>
            </a:r>
          </a:p>
          <a:p>
            <a:pPr marR="0" lvl="0" rtl="1"/>
            <a:r>
              <a:rPr lang="en-US" b="1" i="0" u="none" strike="noStrike" baseline="0" dirty="0">
                <a:solidFill>
                  <a:srgbClr val="FF0000"/>
                </a:solidFill>
                <a:cs typeface="B Nazanin" panose="00000400000000000000" pitchFamily="2" charset="-78"/>
              </a:rPr>
              <a:t> </a:t>
            </a:r>
            <a:r>
              <a:rPr lang="ar-SA" b="1" i="0" u="none" strike="noStrike" baseline="0" dirty="0">
                <a:solidFill>
                  <a:srgbClr val="FF0000"/>
                </a:solidFill>
                <a:cs typeface="B Nazanin" panose="00000400000000000000" pitchFamily="2" charset="-78"/>
              </a:rPr>
              <a:t>اخلاق </a:t>
            </a:r>
            <a:r>
              <a:rPr lang="en-US" b="1" i="0" u="none" strike="noStrike" baseline="0" dirty="0">
                <a:solidFill>
                  <a:srgbClr val="FF0000"/>
                </a:solidFill>
                <a:cs typeface="B Nazanin" panose="00000400000000000000" pitchFamily="2" charset="-78"/>
              </a:rPr>
              <a:t>(ethics)</a:t>
            </a:r>
            <a:r>
              <a:rPr lang="ar-SA" b="1" i="0" u="none" strike="noStrike" baseline="0" dirty="0">
                <a:solidFill>
                  <a:srgbClr val="FF0000"/>
                </a:solidFill>
                <a:cs typeface="B Nazanin" panose="00000400000000000000" pitchFamily="2" charset="-78"/>
              </a:rPr>
              <a:t>:</a:t>
            </a:r>
            <a:r>
              <a:rPr lang="en-US" b="1" i="0" u="none" strike="noStrike" baseline="0" dirty="0">
                <a:solidFill>
                  <a:srgbClr val="FF0000"/>
                </a:solidFill>
                <a:cs typeface="B Nazanin" panose="00000400000000000000" pitchFamily="2" charset="-78"/>
              </a:rPr>
              <a:t> </a:t>
            </a:r>
            <a:r>
              <a:rPr lang="ar-SA" b="0" i="0" u="none" strike="noStrike" baseline="0" dirty="0">
                <a:cs typeface="B Nazanin" panose="00000400000000000000" pitchFamily="2" charset="-78"/>
              </a:rPr>
              <a:t>واکنش های سیستماتیک و دقیق، و </a:t>
            </a:r>
            <a:r>
              <a:rPr lang="ar-SA" b="0" i="0" u="none" strike="noStrike" baseline="0" dirty="0">
                <a:solidFill>
                  <a:srgbClr val="FF0000"/>
                </a:solidFill>
                <a:cs typeface="B Nazanin" panose="00000400000000000000" pitchFamily="2" charset="-78"/>
              </a:rPr>
              <a:t>آنالیز</a:t>
            </a:r>
            <a:r>
              <a:rPr lang="ar-SA" b="0" i="0" u="none" strike="noStrike" baseline="0" dirty="0">
                <a:cs typeface="B Nazanin" panose="00000400000000000000" pitchFamily="2" charset="-78"/>
              </a:rPr>
              <a:t> تصمیم گیری ها و رفتارهای اخلاقی در گذشته، حال و آینده است. </a:t>
            </a:r>
          </a:p>
          <a:p>
            <a:pPr marR="0" lvl="0" rtl="1"/>
            <a:r>
              <a:rPr lang="ar-SA" b="1" i="0" u="none" strike="noStrike" baseline="0" dirty="0">
                <a:solidFill>
                  <a:srgbClr val="FF0000"/>
                </a:solidFill>
                <a:cs typeface="B Nazanin" panose="00000400000000000000" pitchFamily="2" charset="-78"/>
              </a:rPr>
              <a:t>اخلاقیات </a:t>
            </a:r>
            <a:r>
              <a:rPr lang="en-US" b="1" i="0" u="none" strike="noStrike" baseline="0" dirty="0">
                <a:solidFill>
                  <a:srgbClr val="FF0000"/>
                </a:solidFill>
                <a:cs typeface="B Nazanin" panose="00000400000000000000" pitchFamily="2" charset="-78"/>
              </a:rPr>
              <a:t>(Morality)</a:t>
            </a:r>
            <a:r>
              <a:rPr lang="fa-IR" b="1" i="0" u="none" strike="noStrike" baseline="0" dirty="0">
                <a:solidFill>
                  <a:srgbClr val="FF0000"/>
                </a:solidFill>
                <a:cs typeface="B Nazanin" panose="00000400000000000000" pitchFamily="2" charset="-78"/>
              </a:rPr>
              <a:t>:</a:t>
            </a:r>
            <a:r>
              <a:rPr lang="ar-SA" b="0" i="0" u="none" strike="noStrike" baseline="0" dirty="0">
                <a:cs typeface="B Nazanin" panose="00000400000000000000" pitchFamily="2" charset="-78"/>
              </a:rPr>
              <a:t> بعد </a:t>
            </a:r>
            <a:r>
              <a:rPr lang="ar-SA" b="0" i="0" u="none" strike="noStrike" baseline="0" dirty="0">
                <a:solidFill>
                  <a:srgbClr val="FF0000"/>
                </a:solidFill>
                <a:cs typeface="B Nazanin" panose="00000400000000000000" pitchFamily="2" charset="-78"/>
              </a:rPr>
              <a:t>ارزشی</a:t>
            </a:r>
            <a:r>
              <a:rPr lang="ar-SA" b="0" i="0" u="none" strike="noStrike" baseline="0" dirty="0">
                <a:cs typeface="B Nazanin" panose="00000400000000000000" pitchFamily="2" charset="-78"/>
              </a:rPr>
              <a:t> تصمیم گیری ها و رفتارهای انسانی هستند. </a:t>
            </a:r>
          </a:p>
        </p:txBody>
      </p:sp>
    </p:spTree>
    <p:extLst>
      <p:ext uri="{BB962C8B-B14F-4D97-AF65-F5344CB8AC3E}">
        <p14:creationId xmlns:p14="http://schemas.microsoft.com/office/powerpoint/2010/main" val="29430400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2CC45-BADB-4609-80AE-D376411FA6DB}"/>
              </a:ext>
            </a:extLst>
          </p:cNvPr>
          <p:cNvSpPr>
            <a:spLocks noGrp="1"/>
          </p:cNvSpPr>
          <p:nvPr>
            <p:ph type="title"/>
          </p:nvPr>
        </p:nvSpPr>
        <p:spPr>
          <a:xfrm>
            <a:off x="1568741" y="681036"/>
            <a:ext cx="9135611" cy="759618"/>
          </a:xfrm>
        </p:spPr>
        <p:txBody>
          <a:bodyPr>
            <a:normAutofit fontScale="90000"/>
          </a:bodyPr>
          <a:lstStyle/>
          <a:p>
            <a:br>
              <a:rPr lang="en-US" dirty="0"/>
            </a:br>
            <a:r>
              <a:rPr lang="en-US" sz="3600" dirty="0"/>
              <a:t>What is the Difference Between Ethics and Morals?</a:t>
            </a:r>
            <a:br>
              <a:rPr lang="en-US" sz="3100" dirty="0"/>
            </a:br>
            <a:endParaRPr lang="fa-IR" dirty="0"/>
          </a:p>
        </p:txBody>
      </p:sp>
      <p:sp>
        <p:nvSpPr>
          <p:cNvPr id="3" name="Content Placeholder 2">
            <a:extLst>
              <a:ext uri="{FF2B5EF4-FFF2-40B4-BE49-F238E27FC236}">
                <a16:creationId xmlns:a16="http://schemas.microsoft.com/office/drawing/2014/main" id="{79396CA4-FFE1-4AFE-8002-103EBBE85984}"/>
              </a:ext>
            </a:extLst>
          </p:cNvPr>
          <p:cNvSpPr>
            <a:spLocks noGrp="1"/>
          </p:cNvSpPr>
          <p:nvPr>
            <p:ph idx="1"/>
          </p:nvPr>
        </p:nvSpPr>
        <p:spPr>
          <a:xfrm>
            <a:off x="1484851" y="1929468"/>
            <a:ext cx="9219501" cy="4247496"/>
          </a:xfrm>
        </p:spPr>
        <p:txBody>
          <a:bodyPr>
            <a:normAutofit/>
          </a:bodyPr>
          <a:lstStyle/>
          <a:p>
            <a:pPr rtl="0"/>
            <a:r>
              <a:rPr lang="en-US" sz="2200" dirty="0"/>
              <a:t>While both ethics and morals deal with distinguishing </a:t>
            </a:r>
            <a:r>
              <a:rPr lang="en-US" sz="2200" dirty="0">
                <a:solidFill>
                  <a:srgbClr val="FF0000"/>
                </a:solidFill>
              </a:rPr>
              <a:t>right from wrong</a:t>
            </a:r>
            <a:r>
              <a:rPr lang="en-US" sz="2200" dirty="0"/>
              <a:t>.</a:t>
            </a:r>
          </a:p>
          <a:p>
            <a:pPr rtl="0"/>
            <a:r>
              <a:rPr lang="en-US" sz="2200" b="1" u="sng" dirty="0">
                <a:solidFill>
                  <a:srgbClr val="FF0000"/>
                </a:solidFill>
              </a:rPr>
              <a:t>Ethics</a:t>
            </a:r>
            <a:r>
              <a:rPr lang="en-US" sz="2200" dirty="0"/>
              <a:t> are usually associated with a practical set of </a:t>
            </a:r>
            <a:r>
              <a:rPr lang="en-US" sz="2200" dirty="0">
                <a:solidFill>
                  <a:srgbClr val="FF0000"/>
                </a:solidFill>
              </a:rPr>
              <a:t>rules</a:t>
            </a:r>
            <a:r>
              <a:rPr lang="en-US" sz="2200" dirty="0"/>
              <a:t> that are to be followed in a professional setting, such as a code of ethics in medicine, law, and business, whereas </a:t>
            </a:r>
            <a:r>
              <a:rPr lang="en-US" sz="2200" b="1" dirty="0">
                <a:solidFill>
                  <a:srgbClr val="FF0000"/>
                </a:solidFill>
              </a:rPr>
              <a:t>morals</a:t>
            </a:r>
            <a:r>
              <a:rPr lang="en-US" sz="2200" dirty="0"/>
              <a:t> refer to an </a:t>
            </a:r>
            <a:r>
              <a:rPr lang="en-US" sz="2200" dirty="0">
                <a:solidFill>
                  <a:srgbClr val="FF0000"/>
                </a:solidFill>
              </a:rPr>
              <a:t>individual’s personal principles</a:t>
            </a:r>
            <a:r>
              <a:rPr lang="en-US" sz="2200" dirty="0"/>
              <a:t>.</a:t>
            </a:r>
          </a:p>
          <a:p>
            <a:pPr rtl="0"/>
            <a:endParaRPr lang="en-US" sz="2200" dirty="0"/>
          </a:p>
          <a:p>
            <a:r>
              <a:rPr lang="fa-IR" sz="2200" b="1" dirty="0">
                <a:solidFill>
                  <a:srgbClr val="FF0000"/>
                </a:solidFill>
              </a:rPr>
              <a:t>اخلاق</a:t>
            </a:r>
            <a:r>
              <a:rPr lang="fa-IR" sz="2200" dirty="0"/>
              <a:t> معمولاً با </a:t>
            </a:r>
            <a:r>
              <a:rPr lang="fa-IR" sz="2200" dirty="0">
                <a:solidFill>
                  <a:srgbClr val="FF0000"/>
                </a:solidFill>
              </a:rPr>
              <a:t>مجموعه قوانینی </a:t>
            </a:r>
            <a:r>
              <a:rPr lang="fa-IR" sz="2200" dirty="0"/>
              <a:t>عملی همراه است که باید در یک محیط حرفه ای دنبال شود ، مانند آیین نامه اخلاقی در پزشکی ، قانون و تجارت ، در حالی که </a:t>
            </a:r>
            <a:r>
              <a:rPr lang="fa-IR" sz="2200" b="1" dirty="0">
                <a:solidFill>
                  <a:srgbClr val="FF0000"/>
                </a:solidFill>
              </a:rPr>
              <a:t>اخلاقیات</a:t>
            </a:r>
            <a:r>
              <a:rPr lang="fa-IR" sz="2200" dirty="0"/>
              <a:t> به</a:t>
            </a:r>
            <a:r>
              <a:rPr lang="fa-IR" sz="2200" dirty="0">
                <a:solidFill>
                  <a:srgbClr val="FF0000"/>
                </a:solidFill>
              </a:rPr>
              <a:t> اصول شخصی فرد </a:t>
            </a:r>
            <a:r>
              <a:rPr lang="fa-IR" sz="2200" dirty="0"/>
              <a:t>اشاره دارد.</a:t>
            </a:r>
            <a:endParaRPr lang="en-US" sz="2200" dirty="0"/>
          </a:p>
          <a:p>
            <a:pPr rtl="0"/>
            <a:endParaRPr lang="en-US" sz="2200" dirty="0"/>
          </a:p>
        </p:txBody>
      </p:sp>
    </p:spTree>
    <p:extLst>
      <p:ext uri="{BB962C8B-B14F-4D97-AF65-F5344CB8AC3E}">
        <p14:creationId xmlns:p14="http://schemas.microsoft.com/office/powerpoint/2010/main" val="6691747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2CC45-BADB-4609-80AE-D376411FA6DB}"/>
              </a:ext>
            </a:extLst>
          </p:cNvPr>
          <p:cNvSpPr>
            <a:spLocks noGrp="1"/>
          </p:cNvSpPr>
          <p:nvPr>
            <p:ph type="title"/>
          </p:nvPr>
        </p:nvSpPr>
        <p:spPr>
          <a:xfrm>
            <a:off x="872455" y="365127"/>
            <a:ext cx="10276514" cy="1069390"/>
          </a:xfrm>
        </p:spPr>
        <p:txBody>
          <a:bodyPr>
            <a:normAutofit fontScale="90000"/>
          </a:bodyPr>
          <a:lstStyle/>
          <a:p>
            <a:br>
              <a:rPr lang="en-US" dirty="0"/>
            </a:br>
            <a:r>
              <a:rPr lang="en-US" sz="4000" dirty="0"/>
              <a:t>What is the Difference Between Ethics and Morals?</a:t>
            </a:r>
            <a:br>
              <a:rPr lang="en-US" sz="3600" dirty="0"/>
            </a:br>
            <a:endParaRPr lang="fa-IR" dirty="0"/>
          </a:p>
        </p:txBody>
      </p:sp>
      <p:sp>
        <p:nvSpPr>
          <p:cNvPr id="3" name="Content Placeholder 2">
            <a:extLst>
              <a:ext uri="{FF2B5EF4-FFF2-40B4-BE49-F238E27FC236}">
                <a16:creationId xmlns:a16="http://schemas.microsoft.com/office/drawing/2014/main" id="{79396CA4-FFE1-4AFE-8002-103EBBE85984}"/>
              </a:ext>
            </a:extLst>
          </p:cNvPr>
          <p:cNvSpPr>
            <a:spLocks noGrp="1"/>
          </p:cNvSpPr>
          <p:nvPr>
            <p:ph idx="1"/>
          </p:nvPr>
        </p:nvSpPr>
        <p:spPr>
          <a:xfrm>
            <a:off x="1325461" y="1669409"/>
            <a:ext cx="9295001" cy="4507555"/>
          </a:xfrm>
        </p:spPr>
        <p:txBody>
          <a:bodyPr>
            <a:normAutofit/>
          </a:bodyPr>
          <a:lstStyle/>
          <a:p>
            <a:pPr rtl="0"/>
            <a:r>
              <a:rPr lang="en-US" sz="2200" b="1" dirty="0">
                <a:solidFill>
                  <a:srgbClr val="FF0000"/>
                </a:solidFill>
              </a:rPr>
              <a:t>Ethics</a:t>
            </a:r>
            <a:r>
              <a:rPr lang="en-US" sz="2200" dirty="0"/>
              <a:t> are the </a:t>
            </a:r>
            <a:r>
              <a:rPr lang="en-US" sz="2200" dirty="0">
                <a:solidFill>
                  <a:srgbClr val="FF0000"/>
                </a:solidFill>
              </a:rPr>
              <a:t>rules</a:t>
            </a:r>
            <a:r>
              <a:rPr lang="en-US" sz="2200" dirty="0"/>
              <a:t> you abide by in order to remain within a community or profession.</a:t>
            </a:r>
          </a:p>
          <a:p>
            <a:r>
              <a:rPr lang="fa-IR" sz="2200" dirty="0">
                <a:solidFill>
                  <a:srgbClr val="FF0000"/>
                </a:solidFill>
              </a:rPr>
              <a:t>قوانینی است </a:t>
            </a:r>
            <a:r>
              <a:rPr lang="fa-IR" sz="2200" dirty="0"/>
              <a:t>که شما برای باقی ماندن در یک جامعه یا حرفه رعایت می کنید.</a:t>
            </a:r>
            <a:endParaRPr lang="en-US" sz="2200" dirty="0"/>
          </a:p>
          <a:p>
            <a:pPr rtl="0"/>
            <a:r>
              <a:rPr lang="en-US" sz="2200" b="1" dirty="0">
                <a:solidFill>
                  <a:srgbClr val="FF0000"/>
                </a:solidFill>
              </a:rPr>
              <a:t>Morals</a:t>
            </a:r>
            <a:r>
              <a:rPr lang="en-US" sz="2200" dirty="0"/>
              <a:t> are </a:t>
            </a:r>
            <a:r>
              <a:rPr lang="en-US" sz="2200" dirty="0">
                <a:solidFill>
                  <a:srgbClr val="FF0000"/>
                </a:solidFill>
              </a:rPr>
              <a:t>your personal values </a:t>
            </a:r>
            <a:r>
              <a:rPr lang="en-US" sz="2200" dirty="0"/>
              <a:t>that run to the core of your very being.</a:t>
            </a:r>
          </a:p>
          <a:p>
            <a:r>
              <a:rPr lang="fa-IR" sz="2200" dirty="0">
                <a:solidFill>
                  <a:srgbClr val="FF0000"/>
                </a:solidFill>
              </a:rPr>
              <a:t>اخلاقیات</a:t>
            </a:r>
            <a:r>
              <a:rPr lang="fa-IR" sz="2200" dirty="0"/>
              <a:t> ارزشهای شخصی شما هستند که به هسته اصلی وجود شما می رسند.</a:t>
            </a:r>
          </a:p>
          <a:p>
            <a:r>
              <a:rPr lang="fa-IR" sz="2200" b="1" dirty="0">
                <a:solidFill>
                  <a:srgbClr val="7030A0"/>
                </a:solidFill>
              </a:rPr>
              <a:t>مثال :  ساعت کار در درمانگاه یا سقط</a:t>
            </a:r>
            <a:endParaRPr lang="en-US" sz="2200" b="1" dirty="0">
              <a:solidFill>
                <a:srgbClr val="7030A0"/>
              </a:solidFill>
            </a:endParaRPr>
          </a:p>
          <a:p>
            <a:pPr rtl="0"/>
            <a:r>
              <a:rPr lang="en-US" sz="2200" dirty="0"/>
              <a:t>Depending on your profession, it’s possible for your morals regarding a certain matter to be stricter than the code of ethics for the same issue.</a:t>
            </a:r>
          </a:p>
          <a:p>
            <a:r>
              <a:rPr lang="fa-IR" sz="2200" dirty="0"/>
              <a:t>بسته به حرفه شما ، ممکن است اخلاقیات شما درباره یک موضوع خاص </a:t>
            </a:r>
            <a:r>
              <a:rPr lang="fa-IR" sz="2200" dirty="0">
                <a:solidFill>
                  <a:srgbClr val="FF0000"/>
                </a:solidFill>
              </a:rPr>
              <a:t>سخت تر </a:t>
            </a:r>
            <a:r>
              <a:rPr lang="fa-IR" sz="2200" dirty="0"/>
              <a:t>از کد اخلاقی برای همان مسئله باشد.</a:t>
            </a:r>
          </a:p>
        </p:txBody>
      </p:sp>
    </p:spTree>
    <p:extLst>
      <p:ext uri="{BB962C8B-B14F-4D97-AF65-F5344CB8AC3E}">
        <p14:creationId xmlns:p14="http://schemas.microsoft.com/office/powerpoint/2010/main" val="5586379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07DD6-470D-4106-B432-9923AFF01D00}"/>
              </a:ext>
            </a:extLst>
          </p:cNvPr>
          <p:cNvSpPr>
            <a:spLocks noGrp="1"/>
          </p:cNvSpPr>
          <p:nvPr>
            <p:ph type="title"/>
          </p:nvPr>
        </p:nvSpPr>
        <p:spPr>
          <a:xfrm>
            <a:off x="838200" y="365127"/>
            <a:ext cx="10515600" cy="733831"/>
          </a:xfrm>
        </p:spPr>
        <p:txBody>
          <a:bodyPr/>
          <a:lstStyle/>
          <a:p>
            <a:r>
              <a:rPr lang="fa-IR" dirty="0">
                <a:solidFill>
                  <a:srgbClr val="FF0000"/>
                </a:solidFill>
                <a:latin typeface="IRANSans"/>
              </a:rPr>
              <a:t>داستان تاریخی کوک چهارم</a:t>
            </a:r>
            <a:endParaRPr lang="fa-IR" dirty="0">
              <a:solidFill>
                <a:srgbClr val="FF0000"/>
              </a:solidFill>
            </a:endParaRPr>
          </a:p>
        </p:txBody>
      </p:sp>
      <p:sp>
        <p:nvSpPr>
          <p:cNvPr id="3" name="Content Placeholder 2">
            <a:extLst>
              <a:ext uri="{FF2B5EF4-FFF2-40B4-BE49-F238E27FC236}">
                <a16:creationId xmlns:a16="http://schemas.microsoft.com/office/drawing/2014/main" id="{DA038FD0-46BC-4131-AE93-02B9B93CE435}"/>
              </a:ext>
            </a:extLst>
          </p:cNvPr>
          <p:cNvSpPr>
            <a:spLocks noGrp="1"/>
          </p:cNvSpPr>
          <p:nvPr>
            <p:ph idx="1"/>
          </p:nvPr>
        </p:nvSpPr>
        <p:spPr>
          <a:xfrm>
            <a:off x="838200" y="1258349"/>
            <a:ext cx="10515600" cy="5150840"/>
          </a:xfrm>
        </p:spPr>
        <p:txBody>
          <a:bodyPr>
            <a:normAutofit/>
          </a:bodyPr>
          <a:lstStyle/>
          <a:p>
            <a:pPr algn="r"/>
            <a:r>
              <a:rPr lang="fa-IR" b="0" i="0" dirty="0">
                <a:solidFill>
                  <a:srgbClr val="000000"/>
                </a:solidFill>
                <a:effectLst/>
                <a:latin typeface="IRANSans"/>
              </a:rPr>
              <a:t>یک روز بعد از پایان کلاس  شرح مثنوی، استاد علامه جعفری فرمودند: </a:t>
            </a:r>
            <a:br>
              <a:rPr lang="fa-IR" b="0" i="0" dirty="0">
                <a:solidFill>
                  <a:srgbClr val="000000"/>
                </a:solidFill>
                <a:effectLst/>
                <a:latin typeface="IRANSans"/>
              </a:rPr>
            </a:br>
            <a:r>
              <a:rPr lang="fa-IR" b="0" i="0" dirty="0">
                <a:solidFill>
                  <a:srgbClr val="000000"/>
                </a:solidFill>
                <a:effectLst/>
                <a:latin typeface="IRANSans"/>
              </a:rPr>
              <a:t>من خیلی فکر کردم و به این جمع بندی رسیده ام که رسالت ۱۲۴ هزار پیغمبر در یک جمله خلاصه می‌شود و آن «کوک چهارم» است و جمع مریدان مثل من با چشمانی گرد پرسان بودند که «کوک چهارم» چیست!؟</a:t>
            </a:r>
            <a:br>
              <a:rPr lang="fa-IR" b="0" i="0" dirty="0">
                <a:solidFill>
                  <a:srgbClr val="000000"/>
                </a:solidFill>
                <a:effectLst/>
                <a:latin typeface="IRANSans"/>
              </a:rPr>
            </a:br>
            <a:r>
              <a:rPr lang="fa-IR" b="0" i="0" dirty="0">
                <a:solidFill>
                  <a:srgbClr val="000000"/>
                </a:solidFill>
                <a:effectLst/>
                <a:latin typeface="IRANSans"/>
              </a:rPr>
              <a:t>علامه با آن لهجه شیرین توضیح می‌دهند که:</a:t>
            </a:r>
            <a:br>
              <a:rPr lang="fa-IR" b="0" i="0" dirty="0">
                <a:solidFill>
                  <a:srgbClr val="000000"/>
                </a:solidFill>
                <a:effectLst/>
                <a:latin typeface="IRANSans"/>
              </a:rPr>
            </a:br>
            <a:r>
              <a:rPr lang="fa-IR" b="0" i="0" dirty="0">
                <a:solidFill>
                  <a:srgbClr val="000000"/>
                </a:solidFill>
                <a:effectLst/>
                <a:latin typeface="IRANSans"/>
              </a:rPr>
              <a:t>کسی کفشش را برای تعمیر نزد کفاش می‌برد. کفاش با نگاهی می‌گوید این کفش سه کوک می‌خواهد و هر کوک مثلا ده تومان و خرج کفش می‌شود سی تومان.</a:t>
            </a:r>
            <a:br>
              <a:rPr lang="fa-IR" b="0" i="0" dirty="0">
                <a:solidFill>
                  <a:srgbClr val="000000"/>
                </a:solidFill>
                <a:effectLst/>
                <a:latin typeface="IRANSans"/>
              </a:rPr>
            </a:br>
            <a:r>
              <a:rPr lang="fa-IR" b="0" i="0" dirty="0">
                <a:solidFill>
                  <a:srgbClr val="000000"/>
                </a:solidFill>
                <a:effectLst/>
                <a:latin typeface="IRANSans"/>
              </a:rPr>
              <a:t>مشتری هم قبول می‌کند. پول را می‌دهد و می‌رود تا ساعتی دیگر برگردد و سوار کفش تعمیر شده بشود.</a:t>
            </a:r>
            <a:br>
              <a:rPr lang="fa-IR" b="0" i="0" dirty="0">
                <a:solidFill>
                  <a:srgbClr val="000000"/>
                </a:solidFill>
                <a:effectLst/>
                <a:latin typeface="IRANSans"/>
              </a:rPr>
            </a:br>
            <a:r>
              <a:rPr lang="fa-IR" b="0" i="0" dirty="0">
                <a:solidFill>
                  <a:srgbClr val="000000"/>
                </a:solidFill>
                <a:effectLst/>
                <a:latin typeface="IRANSans"/>
              </a:rPr>
              <a:t>کفاش دست به کار می‌شود.کوک اول.کوک دوم.و در نهایت کوک سوم و تمام …</a:t>
            </a:r>
            <a:r>
              <a:rPr lang="fa-IR" b="1" i="0" dirty="0">
                <a:solidFill>
                  <a:srgbClr val="FF0000"/>
                </a:solidFill>
                <a:effectLst/>
                <a:latin typeface="IRANSans"/>
              </a:rPr>
              <a:t>اما</a:t>
            </a:r>
            <a:r>
              <a:rPr lang="fa-IR" b="0" i="0" dirty="0">
                <a:solidFill>
                  <a:srgbClr val="000000"/>
                </a:solidFill>
                <a:effectLst/>
                <a:latin typeface="IRANSans"/>
              </a:rPr>
              <a:t>…</a:t>
            </a:r>
            <a:br>
              <a:rPr lang="fa-IR" b="0" i="0" dirty="0">
                <a:solidFill>
                  <a:srgbClr val="000000"/>
                </a:solidFill>
                <a:effectLst/>
                <a:latin typeface="IRANSans"/>
              </a:rPr>
            </a:br>
            <a:r>
              <a:rPr lang="fa-IR" b="0" i="0" dirty="0">
                <a:solidFill>
                  <a:srgbClr val="000000"/>
                </a:solidFill>
                <a:effectLst/>
                <a:latin typeface="IRANSans"/>
              </a:rPr>
              <a:t>اما با یک نگاه عمیق در می‌یابد اگرچه کار تمام است ولی یک کوک دیگر اگر بزند عمر کفش بیشتر می‌شود و کفش کفش‌تر خواهد شد.</a:t>
            </a:r>
            <a:br>
              <a:rPr lang="fa-IR" b="0" i="0" dirty="0">
                <a:solidFill>
                  <a:srgbClr val="000000"/>
                </a:solidFill>
                <a:effectLst/>
                <a:latin typeface="IRANSans"/>
              </a:rPr>
            </a:br>
            <a:r>
              <a:rPr lang="fa-IR" b="0" i="0" dirty="0">
                <a:solidFill>
                  <a:srgbClr val="000000"/>
                </a:solidFill>
                <a:effectLst/>
                <a:latin typeface="IRANSans"/>
              </a:rPr>
              <a:t>از یک سو قرار مالی را گذاشته و نمی‌شود طلب اضافه کند و از سوی دیگر دو دل است که کوک چهارم را بزند یا نزند…</a:t>
            </a:r>
            <a:br>
              <a:rPr lang="fa-IR" b="0" i="0" dirty="0">
                <a:solidFill>
                  <a:srgbClr val="000000"/>
                </a:solidFill>
                <a:effectLst/>
                <a:latin typeface="IRANSans"/>
              </a:rPr>
            </a:br>
            <a:r>
              <a:rPr lang="fa-IR" b="0" i="0" dirty="0">
                <a:solidFill>
                  <a:srgbClr val="000000"/>
                </a:solidFill>
                <a:effectLst/>
                <a:latin typeface="IRANSans"/>
              </a:rPr>
              <a:t>او میان </a:t>
            </a:r>
            <a:r>
              <a:rPr lang="fa-IR" b="0" i="0" dirty="0">
                <a:solidFill>
                  <a:srgbClr val="FF0000"/>
                </a:solidFill>
                <a:effectLst/>
                <a:latin typeface="IRANSans"/>
              </a:rPr>
              <a:t>نفع و اخلاق، میان دل و قاعده توافق</a:t>
            </a:r>
            <a:r>
              <a:rPr lang="fa-IR" b="0" i="0" dirty="0">
                <a:solidFill>
                  <a:srgbClr val="000000"/>
                </a:solidFill>
                <a:effectLst/>
                <a:latin typeface="IRANSans"/>
              </a:rPr>
              <a:t>، مانده است. </a:t>
            </a:r>
            <a:br>
              <a:rPr lang="fa-IR" b="0" i="0" dirty="0">
                <a:solidFill>
                  <a:srgbClr val="000000"/>
                </a:solidFill>
                <a:effectLst/>
                <a:latin typeface="IRANSans"/>
              </a:rPr>
            </a:br>
            <a:r>
              <a:rPr lang="fa-IR" b="0" i="0" dirty="0">
                <a:solidFill>
                  <a:srgbClr val="FF0000"/>
                </a:solidFill>
                <a:effectLst/>
                <a:latin typeface="IRANSans"/>
              </a:rPr>
              <a:t>یک دوراهی ساده که هیچ کدام خلاف عقل نیست</a:t>
            </a:r>
            <a:r>
              <a:rPr lang="fa-IR" b="0" i="0" dirty="0">
                <a:solidFill>
                  <a:srgbClr val="000000"/>
                </a:solidFill>
                <a:effectLst/>
                <a:latin typeface="IRANSans"/>
              </a:rPr>
              <a:t>.</a:t>
            </a:r>
            <a:br>
              <a:rPr lang="fa-IR" b="0" i="0" dirty="0">
                <a:solidFill>
                  <a:srgbClr val="000000"/>
                </a:solidFill>
                <a:effectLst/>
                <a:latin typeface="IRANSans"/>
              </a:rPr>
            </a:br>
            <a:r>
              <a:rPr lang="fa-IR" b="0" i="0" dirty="0">
                <a:solidFill>
                  <a:srgbClr val="000000"/>
                </a:solidFill>
                <a:effectLst/>
                <a:latin typeface="IRANSans"/>
              </a:rPr>
              <a:t>اگر کوک چهارم را نزند هیچ خلافی نکرده. اما اگر بزند به رسالت ۱۲۴ هزار پیامبر تعظیم کرده… اگر کوک چهارم را نزند روی خط توافق و قانون رفته اما اگر بزند صدای لبیک او آسمان اخلاق را پر خواهد کرد.</a:t>
            </a:r>
            <a:br>
              <a:rPr lang="fa-IR" b="0" i="0" dirty="0">
                <a:solidFill>
                  <a:srgbClr val="000000"/>
                </a:solidFill>
                <a:effectLst/>
                <a:latin typeface="IRANSans"/>
              </a:rPr>
            </a:br>
            <a:r>
              <a:rPr lang="fa-IR" b="0" i="0" dirty="0">
                <a:solidFill>
                  <a:srgbClr val="000000"/>
                </a:solidFill>
                <a:effectLst/>
                <a:latin typeface="IRANSans"/>
              </a:rPr>
              <a:t>دنیا پر از فرصت کوک چهارم است  و من و تو کفاش‌های دو دل…</a:t>
            </a:r>
            <a:br>
              <a:rPr lang="fa-IR" b="0" i="0" dirty="0">
                <a:solidFill>
                  <a:srgbClr val="000000"/>
                </a:solidFill>
                <a:effectLst/>
                <a:latin typeface="IRANSans"/>
              </a:rPr>
            </a:br>
            <a:r>
              <a:rPr lang="fa-IR" b="0" i="0" dirty="0">
                <a:solidFill>
                  <a:srgbClr val="000000"/>
                </a:solidFill>
                <a:effectLst/>
                <a:latin typeface="IRANSans"/>
              </a:rPr>
              <a:t>به نقل از بهمن حبشی از شاگردان استاد علامه جعفری</a:t>
            </a:r>
          </a:p>
          <a:p>
            <a:pPr algn="r"/>
            <a:endParaRPr lang="fa-IR" dirty="0"/>
          </a:p>
        </p:txBody>
      </p:sp>
    </p:spTree>
    <p:extLst>
      <p:ext uri="{BB962C8B-B14F-4D97-AF65-F5344CB8AC3E}">
        <p14:creationId xmlns:p14="http://schemas.microsoft.com/office/powerpoint/2010/main" val="33974366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9EB74-7076-47CD-889E-CC42799F66A0}"/>
              </a:ext>
            </a:extLst>
          </p:cNvPr>
          <p:cNvSpPr>
            <a:spLocks noGrp="1"/>
          </p:cNvSpPr>
          <p:nvPr>
            <p:ph type="title"/>
          </p:nvPr>
        </p:nvSpPr>
        <p:spPr/>
        <p:txBody>
          <a:bodyPr/>
          <a:lstStyle/>
          <a:p>
            <a:endParaRPr lang="fa-IR"/>
          </a:p>
        </p:txBody>
      </p:sp>
      <p:sp>
        <p:nvSpPr>
          <p:cNvPr id="3" name="Content Placeholder 2">
            <a:extLst>
              <a:ext uri="{FF2B5EF4-FFF2-40B4-BE49-F238E27FC236}">
                <a16:creationId xmlns:a16="http://schemas.microsoft.com/office/drawing/2014/main" id="{343D78B3-091C-4457-9A60-D68BCEBDC90B}"/>
              </a:ext>
            </a:extLst>
          </p:cNvPr>
          <p:cNvSpPr>
            <a:spLocks noGrp="1"/>
          </p:cNvSpPr>
          <p:nvPr>
            <p:ph idx="1"/>
          </p:nvPr>
        </p:nvSpPr>
        <p:spPr>
          <a:xfrm>
            <a:off x="838200" y="2323750"/>
            <a:ext cx="10515600" cy="1904302"/>
          </a:xfrm>
        </p:spPr>
        <p:txBody>
          <a:bodyPr>
            <a:normAutofit fontScale="92500" lnSpcReduction="10000"/>
          </a:bodyPr>
          <a:lstStyle/>
          <a:p>
            <a:pPr marL="0" indent="0" algn="ctr">
              <a:buNone/>
            </a:pPr>
            <a:r>
              <a:rPr lang="fa-IR" sz="3200" b="1" dirty="0"/>
              <a:t>از خدا جوييم توفيــق ادب</a:t>
            </a:r>
          </a:p>
          <a:p>
            <a:pPr marL="0" indent="0" algn="ctr">
              <a:buNone/>
            </a:pPr>
            <a:r>
              <a:rPr lang="fa-IR" sz="3200" b="1" dirty="0"/>
              <a:t>بي‌ادب محـروم ماند از لطف رب</a:t>
            </a:r>
          </a:p>
          <a:p>
            <a:pPr marL="0" indent="0" algn="ctr">
              <a:buNone/>
            </a:pPr>
            <a:r>
              <a:rPr lang="fa-IR" sz="3200" b="1" dirty="0"/>
              <a:t>بي‌ادب تنها نَـه خود را داشت بـد</a:t>
            </a:r>
          </a:p>
          <a:p>
            <a:pPr marL="0" indent="0" algn="ctr">
              <a:buNone/>
            </a:pPr>
            <a:r>
              <a:rPr lang="fa-IR" sz="3200" b="1" dirty="0"/>
              <a:t>بـلکــــه آتـش در همــــه آفـاق زد</a:t>
            </a:r>
          </a:p>
        </p:txBody>
      </p:sp>
    </p:spTree>
    <p:extLst>
      <p:ext uri="{BB962C8B-B14F-4D97-AF65-F5344CB8AC3E}">
        <p14:creationId xmlns:p14="http://schemas.microsoft.com/office/powerpoint/2010/main" val="41065152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6D461F-CF4C-4776-8D81-86477ED59378}"/>
              </a:ext>
            </a:extLst>
          </p:cNvPr>
          <p:cNvPicPr>
            <a:picLocks noChangeAspect="1"/>
          </p:cNvPicPr>
          <p:nvPr/>
        </p:nvPicPr>
        <p:blipFill rotWithShape="1">
          <a:blip r:embed="rId2"/>
          <a:srcRect t="2202"/>
          <a:stretch/>
        </p:blipFill>
        <p:spPr>
          <a:xfrm>
            <a:off x="3623494" y="75501"/>
            <a:ext cx="4945012" cy="6706998"/>
          </a:xfrm>
          <a:prstGeom prst="rect">
            <a:avLst/>
          </a:prstGeom>
        </p:spPr>
      </p:pic>
      <p:sp>
        <p:nvSpPr>
          <p:cNvPr id="5" name="TextBox 4">
            <a:extLst>
              <a:ext uri="{FF2B5EF4-FFF2-40B4-BE49-F238E27FC236}">
                <a16:creationId xmlns:a16="http://schemas.microsoft.com/office/drawing/2014/main" id="{71C3C6FA-EAAA-49F1-9CAE-6710586D688E}"/>
              </a:ext>
            </a:extLst>
          </p:cNvPr>
          <p:cNvSpPr txBox="1"/>
          <p:nvPr/>
        </p:nvSpPr>
        <p:spPr>
          <a:xfrm>
            <a:off x="287323" y="1356703"/>
            <a:ext cx="3135386" cy="369332"/>
          </a:xfrm>
          <a:prstGeom prst="rect">
            <a:avLst/>
          </a:prstGeom>
          <a:noFill/>
        </p:spPr>
        <p:txBody>
          <a:bodyPr wrap="square">
            <a:spAutoFit/>
          </a:bodyPr>
          <a:lstStyle/>
          <a:p>
            <a:pPr algn="ctr"/>
            <a:r>
              <a:rPr lang="fa-IR" dirty="0"/>
              <a:t>اصول راهنمای رفتار یک فرد یا گروه</a:t>
            </a:r>
          </a:p>
        </p:txBody>
      </p:sp>
    </p:spTree>
    <p:extLst>
      <p:ext uri="{BB962C8B-B14F-4D97-AF65-F5344CB8AC3E}">
        <p14:creationId xmlns:p14="http://schemas.microsoft.com/office/powerpoint/2010/main" val="22195140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0D60E1-02F6-43CF-9F19-A86A0543846B}"/>
              </a:ext>
            </a:extLst>
          </p:cNvPr>
          <p:cNvPicPr>
            <a:picLocks noChangeAspect="1"/>
          </p:cNvPicPr>
          <p:nvPr/>
        </p:nvPicPr>
        <p:blipFill>
          <a:blip r:embed="rId2"/>
          <a:stretch>
            <a:fillRect/>
          </a:stretch>
        </p:blipFill>
        <p:spPr>
          <a:xfrm>
            <a:off x="3198627" y="19491"/>
            <a:ext cx="6849139" cy="6849139"/>
          </a:xfrm>
          <a:prstGeom prst="rect">
            <a:avLst/>
          </a:prstGeom>
        </p:spPr>
      </p:pic>
    </p:spTree>
    <p:extLst>
      <p:ext uri="{BB962C8B-B14F-4D97-AF65-F5344CB8AC3E}">
        <p14:creationId xmlns:p14="http://schemas.microsoft.com/office/powerpoint/2010/main" val="29070469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EC8AC-5E3C-4B13-8897-60B963118284}"/>
              </a:ext>
            </a:extLst>
          </p:cNvPr>
          <p:cNvSpPr>
            <a:spLocks noGrp="1"/>
          </p:cNvSpPr>
          <p:nvPr>
            <p:ph type="title"/>
          </p:nvPr>
        </p:nvSpPr>
        <p:spPr/>
        <p:txBody>
          <a:bodyPr/>
          <a:lstStyle/>
          <a:p>
            <a:pPr rtl="1"/>
            <a:r>
              <a:rPr lang="fa-IR" dirty="0"/>
              <a:t>مطابق تعریف دیکشنری کتاب جهان </a:t>
            </a:r>
            <a:br>
              <a:rPr lang="fa-IR" dirty="0"/>
            </a:br>
            <a:r>
              <a:rPr lang="en-US" dirty="0"/>
              <a:t>world book dictionary </a:t>
            </a:r>
            <a:endParaRPr lang="fa-IR" dirty="0"/>
          </a:p>
        </p:txBody>
      </p:sp>
      <p:sp>
        <p:nvSpPr>
          <p:cNvPr id="3" name="Content Placeholder 2">
            <a:extLst>
              <a:ext uri="{FF2B5EF4-FFF2-40B4-BE49-F238E27FC236}">
                <a16:creationId xmlns:a16="http://schemas.microsoft.com/office/drawing/2014/main" id="{10419CA2-225F-4BBE-B95F-31629BD0F2FA}"/>
              </a:ext>
            </a:extLst>
          </p:cNvPr>
          <p:cNvSpPr>
            <a:spLocks noGrp="1"/>
          </p:cNvSpPr>
          <p:nvPr>
            <p:ph idx="1"/>
          </p:nvPr>
        </p:nvSpPr>
        <p:spPr/>
        <p:txBody>
          <a:bodyPr/>
          <a:lstStyle/>
          <a:p>
            <a:r>
              <a:rPr lang="fa-IR" sz="2800" b="1" dirty="0">
                <a:solidFill>
                  <a:srgbClr val="FF0000"/>
                </a:solidFill>
              </a:rPr>
              <a:t>ارزش</a:t>
            </a:r>
            <a:r>
              <a:rPr lang="fa-IR" sz="2800" dirty="0"/>
              <a:t> ایده الهای زندگی، هدفها، سنتها، شیوه عملهای پذیرفته شده فرد هستند که جامعه را برای فرد خواستنی می سازد.</a:t>
            </a:r>
          </a:p>
          <a:p>
            <a:endParaRPr lang="fa-IR" sz="2800" dirty="0"/>
          </a:p>
          <a:p>
            <a:r>
              <a:rPr lang="fa-IR" sz="2800" dirty="0">
                <a:solidFill>
                  <a:srgbClr val="FF0000"/>
                </a:solidFill>
              </a:rPr>
              <a:t>اصول</a:t>
            </a:r>
            <a:r>
              <a:rPr lang="fa-IR" sz="2800" dirty="0"/>
              <a:t> عبارتست از یک باور اساسی، یک قانون عمل و یک حقیقت که برای سایر اصول ( اصول بنیادی، ابتدایی و عمومی) اساسی به حساب می آیند.</a:t>
            </a:r>
          </a:p>
          <a:p>
            <a:endParaRPr lang="fa-IR" sz="2800" dirty="0"/>
          </a:p>
          <a:p>
            <a:r>
              <a:rPr lang="fa-IR" sz="2800" b="1" dirty="0"/>
              <a:t>مثال: </a:t>
            </a:r>
            <a:r>
              <a:rPr lang="fa-IR" sz="2800" dirty="0"/>
              <a:t>پزشکی که </a:t>
            </a:r>
            <a:r>
              <a:rPr lang="fa-IR" sz="2800" dirty="0">
                <a:solidFill>
                  <a:srgbClr val="FF0000"/>
                </a:solidFill>
              </a:rPr>
              <a:t>سفر</a:t>
            </a:r>
            <a:r>
              <a:rPr lang="fa-IR" sz="2800" dirty="0"/>
              <a:t> خود را به جهت </a:t>
            </a:r>
            <a:r>
              <a:rPr lang="fa-IR" sz="2800" dirty="0">
                <a:solidFill>
                  <a:srgbClr val="FF0000"/>
                </a:solidFill>
              </a:rPr>
              <a:t>نجات جان </a:t>
            </a:r>
            <a:r>
              <a:rPr lang="fa-IR" sz="2800" dirty="0"/>
              <a:t>بیمار لغو می کند.</a:t>
            </a:r>
          </a:p>
          <a:p>
            <a:pPr marL="0" indent="0">
              <a:buNone/>
            </a:pPr>
            <a:endParaRPr lang="fa-IR" dirty="0"/>
          </a:p>
        </p:txBody>
      </p:sp>
    </p:spTree>
    <p:extLst>
      <p:ext uri="{BB962C8B-B14F-4D97-AF65-F5344CB8AC3E}">
        <p14:creationId xmlns:p14="http://schemas.microsoft.com/office/powerpoint/2010/main" val="37790175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05FB6B1-08E2-4550-9282-28DEB5152567}"/>
              </a:ext>
            </a:extLst>
          </p:cNvPr>
          <p:cNvPicPr>
            <a:picLocks noGrp="1" noChangeAspect="1"/>
          </p:cNvPicPr>
          <p:nvPr>
            <p:ph idx="1"/>
          </p:nvPr>
        </p:nvPicPr>
        <p:blipFill>
          <a:blip r:embed="rId2"/>
          <a:stretch>
            <a:fillRect/>
          </a:stretch>
        </p:blipFill>
        <p:spPr>
          <a:xfrm>
            <a:off x="4068806" y="22234"/>
            <a:ext cx="4619482" cy="6835766"/>
          </a:xfrm>
          <a:prstGeom prst="rect">
            <a:avLst/>
          </a:prstGeom>
        </p:spPr>
      </p:pic>
      <p:sp>
        <p:nvSpPr>
          <p:cNvPr id="5" name="TextBox 4">
            <a:extLst>
              <a:ext uri="{FF2B5EF4-FFF2-40B4-BE49-F238E27FC236}">
                <a16:creationId xmlns:a16="http://schemas.microsoft.com/office/drawing/2014/main" id="{3A6F1DF9-17A9-4D9C-A6AE-0858F93FFAD5}"/>
              </a:ext>
            </a:extLst>
          </p:cNvPr>
          <p:cNvSpPr txBox="1"/>
          <p:nvPr/>
        </p:nvSpPr>
        <p:spPr>
          <a:xfrm>
            <a:off x="444617" y="1308575"/>
            <a:ext cx="3212983" cy="523220"/>
          </a:xfrm>
          <a:prstGeom prst="rect">
            <a:avLst/>
          </a:prstGeom>
          <a:noFill/>
        </p:spPr>
        <p:txBody>
          <a:bodyPr wrap="square">
            <a:spAutoFit/>
          </a:bodyPr>
          <a:lstStyle/>
          <a:p>
            <a:pPr algn="ctr"/>
            <a:r>
              <a:rPr lang="fa-IR" sz="2800" b="1" dirty="0">
                <a:solidFill>
                  <a:srgbClr val="FF0000"/>
                </a:solidFill>
                <a:cs typeface="B Nazanin" panose="00000400000000000000" pitchFamily="2" charset="-78"/>
              </a:rPr>
              <a:t>تفاوت ارزش ها و اصول</a:t>
            </a:r>
          </a:p>
        </p:txBody>
      </p:sp>
    </p:spTree>
    <p:extLst>
      <p:ext uri="{BB962C8B-B14F-4D97-AF65-F5344CB8AC3E}">
        <p14:creationId xmlns:p14="http://schemas.microsoft.com/office/powerpoint/2010/main" val="213581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317D7-B4B2-4EB8-AA99-8D36123E5FA4}"/>
              </a:ext>
            </a:extLst>
          </p:cNvPr>
          <p:cNvSpPr>
            <a:spLocks noGrp="1"/>
          </p:cNvSpPr>
          <p:nvPr>
            <p:ph type="title"/>
          </p:nvPr>
        </p:nvSpPr>
        <p:spPr/>
        <p:txBody>
          <a:bodyPr>
            <a:normAutofit/>
          </a:bodyPr>
          <a:lstStyle/>
          <a:p>
            <a:pPr marR="0" rtl="1"/>
            <a:r>
              <a:rPr lang="ar-SA" sz="4800" b="1" i="0" u="none" strike="noStrike" kern="1400" baseline="0" dirty="0">
                <a:solidFill>
                  <a:srgbClr val="002060"/>
                </a:solidFill>
                <a:latin typeface="Times New Roman" panose="02020603050405020304" pitchFamily="18" charset="0"/>
              </a:rPr>
              <a:t>نمونه ای از موضوعات اخلاق</a:t>
            </a:r>
            <a:r>
              <a:rPr lang="fa-IR" sz="4800" b="1" i="0" u="none" strike="noStrike" kern="1400" baseline="0" dirty="0">
                <a:solidFill>
                  <a:srgbClr val="002060"/>
                </a:solidFill>
                <a:latin typeface="Times New Roman" panose="02020603050405020304" pitchFamily="18" charset="0"/>
              </a:rPr>
              <a:t> (1)</a:t>
            </a:r>
            <a:r>
              <a:rPr lang="ar-SA" sz="4800" b="1" i="0" u="none" strike="noStrike" kern="1400" baseline="0" dirty="0">
                <a:solidFill>
                  <a:srgbClr val="002060"/>
                </a:solidFill>
                <a:latin typeface="Times New Roman" panose="02020603050405020304" pitchFamily="18" charset="0"/>
              </a:rPr>
              <a:t> </a:t>
            </a:r>
          </a:p>
        </p:txBody>
      </p:sp>
      <p:sp>
        <p:nvSpPr>
          <p:cNvPr id="3" name="Text Placeholder 2">
            <a:extLst>
              <a:ext uri="{FF2B5EF4-FFF2-40B4-BE49-F238E27FC236}">
                <a16:creationId xmlns:a16="http://schemas.microsoft.com/office/drawing/2014/main" id="{FA57DAFC-C524-47C2-B64F-812266DF7A6E}"/>
              </a:ext>
            </a:extLst>
          </p:cNvPr>
          <p:cNvSpPr>
            <a:spLocks noGrp="1"/>
          </p:cNvSpPr>
          <p:nvPr>
            <p:ph type="body" idx="1"/>
          </p:nvPr>
        </p:nvSpPr>
        <p:spPr/>
        <p:txBody>
          <a:bodyPr>
            <a:normAutofit lnSpcReduction="10000"/>
          </a:bodyPr>
          <a:lstStyle/>
          <a:p>
            <a:pPr marR="0" lvl="0" rtl="1"/>
            <a:r>
              <a:rPr lang="ar-SA" b="0" i="0" u="none" strike="noStrike" baseline="0" dirty="0">
                <a:cs typeface="B Nazanin" panose="00000400000000000000" pitchFamily="2" charset="-78"/>
              </a:rPr>
              <a:t> </a:t>
            </a:r>
            <a:r>
              <a:rPr lang="ar-SA" sz="3200" b="1" i="0" u="none" strike="noStrike" baseline="0" dirty="0">
                <a:solidFill>
                  <a:srgbClr val="7030A0"/>
                </a:solidFill>
              </a:rPr>
              <a:t>دکتر </a:t>
            </a:r>
            <a:r>
              <a:rPr lang="en-US" sz="3200" b="1" i="0" u="none" strike="noStrike" baseline="0" dirty="0">
                <a:solidFill>
                  <a:srgbClr val="7030A0"/>
                </a:solidFill>
              </a:rPr>
              <a:t>P</a:t>
            </a:r>
            <a:r>
              <a:rPr lang="ar-SA" sz="3200" b="1" i="0" u="none" strike="noStrike" baseline="0" dirty="0">
                <a:solidFill>
                  <a:srgbClr val="7030A0"/>
                </a:solidFill>
              </a:rPr>
              <a:t> </a:t>
            </a:r>
            <a:r>
              <a:rPr lang="ar-SA" sz="3200" b="0" i="0" u="none" strike="noStrike" baseline="0" dirty="0"/>
              <a:t>یک جـراح مـاهر و با تجربـه، در حـال تمـام کـردن کـشیک شـب خـود در یـک بیمارستان عمومی است که زن جوانی توسط مـادرش بـه بیمارسـتان آورده مـی شـود</a:t>
            </a:r>
            <a:r>
              <a:rPr lang="fa-IR" sz="3200" dirty="0"/>
              <a:t>.</a:t>
            </a:r>
            <a:r>
              <a:rPr lang="fa-IR" sz="3200" b="0" i="0" u="none" strike="noStrike" baseline="0" dirty="0"/>
              <a:t> </a:t>
            </a:r>
            <a:endParaRPr lang="fa-IR" sz="3200" dirty="0"/>
          </a:p>
          <a:p>
            <a:pPr marL="0" marR="0" lvl="0" indent="0" rtl="1">
              <a:buNone/>
            </a:pPr>
            <a:r>
              <a:rPr lang="ar-SA" sz="3200" b="0" i="0" u="none" strike="noStrike" baseline="0" dirty="0"/>
              <a:t>مادر به پرستار پذیرش </a:t>
            </a:r>
            <a:r>
              <a:rPr lang="fa-IR" sz="3200" b="0" i="0" u="none" strike="noStrike" baseline="0" dirty="0"/>
              <a:t>می گوید </a:t>
            </a:r>
            <a:r>
              <a:rPr lang="ar-SA" sz="3200" b="0" i="0" u="none" strike="noStrike" baseline="0" dirty="0"/>
              <a:t>که باید بدنبال دیگر فرزندانش بگـردد</a:t>
            </a:r>
            <a:r>
              <a:rPr lang="fa-IR" sz="3200" b="0" i="0" u="none" strike="noStrike" baseline="0" dirty="0"/>
              <a:t> و آنگاه</a:t>
            </a:r>
            <a:r>
              <a:rPr lang="ar-SA" sz="3200" b="0" i="0" u="none" strike="noStrike" baseline="0" dirty="0"/>
              <a:t> بیمارستان را ترک می کند. بیمار خـونریزی واژینـال و درد شـدید دارد. </a:t>
            </a:r>
            <a:endParaRPr lang="fa-IR" sz="3200" b="0" i="0" u="none" strike="noStrike" baseline="0" dirty="0"/>
          </a:p>
          <a:p>
            <a:pPr marL="0" marR="0" lvl="0" indent="0" rtl="1">
              <a:buNone/>
            </a:pPr>
            <a:r>
              <a:rPr lang="ar-SA" sz="3200" b="1" i="0" u="none" strike="noStrike" baseline="0" dirty="0">
                <a:solidFill>
                  <a:srgbClr val="7030A0"/>
                </a:solidFill>
              </a:rPr>
              <a:t>دکتـر </a:t>
            </a:r>
            <a:r>
              <a:rPr lang="en-US" sz="3200" b="1" i="0" u="none" strike="noStrike" baseline="0" dirty="0">
                <a:solidFill>
                  <a:srgbClr val="7030A0"/>
                </a:solidFill>
              </a:rPr>
              <a:t>P</a:t>
            </a:r>
            <a:r>
              <a:rPr lang="ar-SA" sz="3200" b="0" i="0" u="none" strike="noStrike" baseline="0" dirty="0"/>
              <a:t>پـس از معاینه به این نتیجه رسید که او دچار مرگ جنین و یا سقط القائی شده اسـت. او عمـل دیلاتاسیون و کورتاژ را انجام داد و </a:t>
            </a:r>
            <a:r>
              <a:rPr lang="ar-SA" sz="3200" b="0" i="0" u="none" strike="noStrike" baseline="0" dirty="0">
                <a:solidFill>
                  <a:srgbClr val="FF0000"/>
                </a:solidFill>
              </a:rPr>
              <a:t>از پرستار خواست </a:t>
            </a:r>
            <a:r>
              <a:rPr lang="ar-SA" sz="3200" b="0" i="0" u="none" strike="noStrike" baseline="0" dirty="0"/>
              <a:t>که از بیمار بپرسد آیا قـادر اسـت تـا زمان اطمینان از سلامتش در بیمارستان بماند؟ </a:t>
            </a:r>
            <a:r>
              <a:rPr lang="ar-SA" sz="3200" b="1" i="0" u="none" strike="noStrike" baseline="0" dirty="0">
                <a:solidFill>
                  <a:srgbClr val="7030A0"/>
                </a:solidFill>
              </a:rPr>
              <a:t>دکتر </a:t>
            </a:r>
            <a:r>
              <a:rPr lang="en-US" sz="3200" b="1" i="0" u="none" strike="noStrike" baseline="0" dirty="0">
                <a:solidFill>
                  <a:srgbClr val="7030A0"/>
                </a:solidFill>
              </a:rPr>
              <a:t>Q </a:t>
            </a:r>
            <a:r>
              <a:rPr lang="ar-SA" sz="3200" b="0" i="0" u="none" strike="noStrike" baseline="0" dirty="0"/>
              <a:t>برای </a:t>
            </a:r>
            <a:r>
              <a:rPr lang="ar-SA" sz="3200" b="0" i="0" u="none" strike="noStrike" baseline="0" dirty="0">
                <a:solidFill>
                  <a:srgbClr val="FF0000"/>
                </a:solidFill>
              </a:rPr>
              <a:t>جانشینی</a:t>
            </a:r>
            <a:r>
              <a:rPr lang="ar-SA" sz="3200" b="0" i="0" u="none" strike="noStrike" baseline="0" dirty="0"/>
              <a:t> </a:t>
            </a:r>
            <a:r>
              <a:rPr lang="ar-SA" sz="3200" b="1" i="0" u="none" strike="noStrike" baseline="0" dirty="0">
                <a:solidFill>
                  <a:srgbClr val="7030A0"/>
                </a:solidFill>
              </a:rPr>
              <a:t>دکتـر </a:t>
            </a:r>
            <a:r>
              <a:rPr lang="en-US" sz="3200" b="1" dirty="0">
                <a:solidFill>
                  <a:srgbClr val="7030A0"/>
                </a:solidFill>
              </a:rPr>
              <a:t>P</a:t>
            </a:r>
            <a:r>
              <a:rPr lang="fa-IR" sz="3200" b="1" dirty="0">
                <a:solidFill>
                  <a:srgbClr val="7030A0"/>
                </a:solidFill>
              </a:rPr>
              <a:t> </a:t>
            </a:r>
            <a:r>
              <a:rPr lang="ar-SA" sz="3200" b="0" i="0" u="none" strike="noStrike" baseline="0" dirty="0"/>
              <a:t>کـه </a:t>
            </a:r>
            <a:r>
              <a:rPr lang="ar-SA" sz="3200" b="0" i="0" u="none" strike="noStrike" baseline="0" dirty="0">
                <a:solidFill>
                  <a:srgbClr val="FF0000"/>
                </a:solidFill>
              </a:rPr>
              <a:t>بدون صحبت با بیمار </a:t>
            </a:r>
            <a:r>
              <a:rPr lang="ar-SA" sz="3200" b="0" i="0" u="none" strike="noStrike" baseline="0" dirty="0"/>
              <a:t>پس از اتمام شیفت به خانه رفته بود، به بیمارستان آمد.</a:t>
            </a:r>
            <a:endParaRPr lang="ar-SA" b="0" i="0" u="none" strike="noStrike" baseline="0" dirty="0"/>
          </a:p>
        </p:txBody>
      </p:sp>
    </p:spTree>
    <p:extLst>
      <p:ext uri="{BB962C8B-B14F-4D97-AF65-F5344CB8AC3E}">
        <p14:creationId xmlns:p14="http://schemas.microsoft.com/office/powerpoint/2010/main" val="39608231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1FAA1-35E5-4470-8EDF-CC1F49B796E9}"/>
              </a:ext>
            </a:extLst>
          </p:cNvPr>
          <p:cNvSpPr>
            <a:spLocks noGrp="1"/>
          </p:cNvSpPr>
          <p:nvPr>
            <p:ph type="title"/>
          </p:nvPr>
        </p:nvSpPr>
        <p:spPr>
          <a:xfrm>
            <a:off x="838200" y="365128"/>
            <a:ext cx="10515600" cy="1019056"/>
          </a:xfrm>
        </p:spPr>
        <p:txBody>
          <a:bodyPr>
            <a:normAutofit/>
          </a:bodyPr>
          <a:lstStyle/>
          <a:p>
            <a:r>
              <a:rPr lang="en-US" sz="4400" dirty="0"/>
              <a:t>virtue</a:t>
            </a:r>
            <a:endParaRPr lang="fa-IR" sz="4400" dirty="0"/>
          </a:p>
        </p:txBody>
      </p:sp>
      <p:sp>
        <p:nvSpPr>
          <p:cNvPr id="3" name="Content Placeholder 2">
            <a:extLst>
              <a:ext uri="{FF2B5EF4-FFF2-40B4-BE49-F238E27FC236}">
                <a16:creationId xmlns:a16="http://schemas.microsoft.com/office/drawing/2014/main" id="{E4099558-8619-42C8-A69C-A3E0AF3F97BB}"/>
              </a:ext>
            </a:extLst>
          </p:cNvPr>
          <p:cNvSpPr>
            <a:spLocks noGrp="1"/>
          </p:cNvSpPr>
          <p:nvPr>
            <p:ph idx="1"/>
          </p:nvPr>
        </p:nvSpPr>
        <p:spPr>
          <a:xfrm>
            <a:off x="838200" y="2097247"/>
            <a:ext cx="10515600" cy="4079715"/>
          </a:xfrm>
        </p:spPr>
        <p:txBody>
          <a:bodyPr/>
          <a:lstStyle/>
          <a:p>
            <a:pPr rtl="0"/>
            <a:r>
              <a:rPr lang="en-US" b="0" i="0" dirty="0" err="1">
                <a:solidFill>
                  <a:srgbClr val="202124"/>
                </a:solidFill>
                <a:effectLst/>
                <a:latin typeface="arial" panose="020B0604020202020204" pitchFamily="34" charset="0"/>
              </a:rPr>
              <a:t>Behaviour</a:t>
            </a:r>
            <a:r>
              <a:rPr lang="en-US" b="0" i="0" dirty="0">
                <a:solidFill>
                  <a:srgbClr val="202124"/>
                </a:solidFill>
                <a:effectLst/>
                <a:latin typeface="arial" panose="020B0604020202020204" pitchFamily="34" charset="0"/>
              </a:rPr>
              <a:t> showing high moral standards.</a:t>
            </a:r>
          </a:p>
          <a:p>
            <a:pPr rtl="0"/>
            <a:r>
              <a:rPr lang="en-US" b="0" i="0" dirty="0">
                <a:solidFill>
                  <a:srgbClr val="202124"/>
                </a:solidFill>
                <a:effectLst/>
                <a:latin typeface="arial" panose="020B0604020202020204" pitchFamily="34" charset="0"/>
              </a:rPr>
              <a:t>Moral excellence.</a:t>
            </a:r>
          </a:p>
          <a:p>
            <a:pPr rtl="0"/>
            <a:r>
              <a:rPr lang="en-US" b="0" i="0" dirty="0">
                <a:solidFill>
                  <a:srgbClr val="202124"/>
                </a:solidFill>
                <a:effectLst/>
                <a:latin typeface="arial" panose="020B0604020202020204" pitchFamily="34" charset="0"/>
              </a:rPr>
              <a:t>Righteousness</a:t>
            </a:r>
          </a:p>
          <a:p>
            <a:r>
              <a:rPr lang="fa-IR" dirty="0">
                <a:solidFill>
                  <a:srgbClr val="202124"/>
                </a:solidFill>
                <a:latin typeface="arial" panose="020B0604020202020204" pitchFamily="34" charset="0"/>
              </a:rPr>
              <a:t>فضیلت رفتاری که از استانداردهای اخلاقی بالایی برخوردار است.</a:t>
            </a:r>
          </a:p>
          <a:p>
            <a:r>
              <a:rPr lang="fa-IR" dirty="0">
                <a:solidFill>
                  <a:srgbClr val="202124"/>
                </a:solidFill>
                <a:latin typeface="arial" panose="020B0604020202020204" pitchFamily="34" charset="0"/>
              </a:rPr>
              <a:t>تعالی اخلاقی</a:t>
            </a:r>
          </a:p>
          <a:p>
            <a:r>
              <a:rPr lang="fa-IR" dirty="0">
                <a:solidFill>
                  <a:srgbClr val="202124"/>
                </a:solidFill>
                <a:latin typeface="arial" panose="020B0604020202020204" pitchFamily="34" charset="0"/>
              </a:rPr>
              <a:t>درستی</a:t>
            </a:r>
          </a:p>
          <a:p>
            <a:endParaRPr lang="fa-IR" dirty="0"/>
          </a:p>
        </p:txBody>
      </p:sp>
    </p:spTree>
    <p:extLst>
      <p:ext uri="{BB962C8B-B14F-4D97-AF65-F5344CB8AC3E}">
        <p14:creationId xmlns:p14="http://schemas.microsoft.com/office/powerpoint/2010/main" val="23413237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3FA9A6-F8B3-4844-ABF1-90BE8404CE37}"/>
              </a:ext>
            </a:extLst>
          </p:cNvPr>
          <p:cNvPicPr>
            <a:picLocks noChangeAspect="1"/>
          </p:cNvPicPr>
          <p:nvPr/>
        </p:nvPicPr>
        <p:blipFill>
          <a:blip r:embed="rId2"/>
          <a:stretch>
            <a:fillRect/>
          </a:stretch>
        </p:blipFill>
        <p:spPr>
          <a:xfrm>
            <a:off x="1910366" y="0"/>
            <a:ext cx="8371268" cy="6858000"/>
          </a:xfrm>
          <a:prstGeom prst="rect">
            <a:avLst/>
          </a:prstGeom>
        </p:spPr>
      </p:pic>
    </p:spTree>
    <p:extLst>
      <p:ext uri="{BB962C8B-B14F-4D97-AF65-F5344CB8AC3E}">
        <p14:creationId xmlns:p14="http://schemas.microsoft.com/office/powerpoint/2010/main" val="15612267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11AD26-FDD1-44CB-A180-5640EAEF39D9}"/>
              </a:ext>
            </a:extLst>
          </p:cNvPr>
          <p:cNvPicPr>
            <a:picLocks noChangeAspect="1"/>
          </p:cNvPicPr>
          <p:nvPr/>
        </p:nvPicPr>
        <p:blipFill>
          <a:blip r:embed="rId2"/>
          <a:stretch>
            <a:fillRect/>
          </a:stretch>
        </p:blipFill>
        <p:spPr>
          <a:xfrm>
            <a:off x="3739859" y="0"/>
            <a:ext cx="4712282" cy="6858000"/>
          </a:xfrm>
          <a:prstGeom prst="rect">
            <a:avLst/>
          </a:prstGeom>
        </p:spPr>
      </p:pic>
    </p:spTree>
    <p:extLst>
      <p:ext uri="{BB962C8B-B14F-4D97-AF65-F5344CB8AC3E}">
        <p14:creationId xmlns:p14="http://schemas.microsoft.com/office/powerpoint/2010/main" val="19288778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73364-BB78-443A-8B84-463C588B5576}"/>
              </a:ext>
            </a:extLst>
          </p:cNvPr>
          <p:cNvSpPr>
            <a:spLocks noGrp="1"/>
          </p:cNvSpPr>
          <p:nvPr>
            <p:ph type="title"/>
          </p:nvPr>
        </p:nvSpPr>
        <p:spPr/>
        <p:txBody>
          <a:bodyPr/>
          <a:lstStyle/>
          <a:p>
            <a:pPr marR="0" rtl="1"/>
            <a:r>
              <a:rPr lang="fa-IR" b="1" i="0" u="none" strike="noStrike" kern="1400" baseline="0" dirty="0">
                <a:solidFill>
                  <a:srgbClr val="FF0000"/>
                </a:solidFill>
                <a:latin typeface="Times New Roman" panose="02020603050405020304" pitchFamily="18" charset="0"/>
              </a:rPr>
              <a:t>زبان اخلاقیات</a:t>
            </a:r>
            <a:endParaRPr lang="ar-SA" b="1" i="0" u="none" strike="noStrike" kern="1400" baseline="0" dirty="0">
              <a:solidFill>
                <a:srgbClr val="FF0000"/>
              </a:solidFill>
              <a:latin typeface="Times New Roman" panose="02020603050405020304" pitchFamily="18" charset="0"/>
            </a:endParaRPr>
          </a:p>
        </p:txBody>
      </p:sp>
      <p:sp>
        <p:nvSpPr>
          <p:cNvPr id="3" name="Text Placeholder 2">
            <a:extLst>
              <a:ext uri="{FF2B5EF4-FFF2-40B4-BE49-F238E27FC236}">
                <a16:creationId xmlns:a16="http://schemas.microsoft.com/office/drawing/2014/main" id="{02DB21D7-2540-45E2-8102-B2E600A0A2DA}"/>
              </a:ext>
            </a:extLst>
          </p:cNvPr>
          <p:cNvSpPr>
            <a:spLocks noGrp="1"/>
          </p:cNvSpPr>
          <p:nvPr>
            <p:ph type="body" idx="1"/>
          </p:nvPr>
        </p:nvSpPr>
        <p:spPr>
          <a:xfrm>
            <a:off x="838200" y="1895912"/>
            <a:ext cx="10708758" cy="4281051"/>
          </a:xfrm>
        </p:spPr>
        <p:txBody>
          <a:bodyPr>
            <a:normAutofit/>
          </a:bodyPr>
          <a:lstStyle/>
          <a:p>
            <a:pPr marL="0" marR="0" lvl="0" indent="0" rtl="1">
              <a:buNone/>
            </a:pPr>
            <a:r>
              <a:rPr lang="ar-SA" sz="2800" b="0" i="0" u="none" strike="noStrike" baseline="0" dirty="0">
                <a:cs typeface="B Nazanin" panose="00000400000000000000" pitchFamily="2" charset="-78"/>
              </a:rPr>
              <a:t>زبان اخلاقیات </a:t>
            </a:r>
            <a:r>
              <a:rPr lang="en-US" sz="2800" b="0" i="0" u="none" strike="noStrike" baseline="0" dirty="0">
                <a:cs typeface="B Nazanin" panose="00000400000000000000" pitchFamily="2" charset="-78"/>
              </a:rPr>
              <a:t>(Morality)</a:t>
            </a:r>
            <a:r>
              <a:rPr lang="ar-SA" sz="2800" b="0" i="0" u="none" strike="noStrike" baseline="0" dirty="0">
                <a:cs typeface="B Nazanin" panose="00000400000000000000" pitchFamily="2" charset="-78"/>
              </a:rPr>
              <a:t> شامل</a:t>
            </a:r>
            <a:r>
              <a:rPr lang="fa-IR" sz="2800" b="0" i="0" u="none" strike="noStrike" baseline="0" dirty="0">
                <a:cs typeface="B Nazanin" panose="00000400000000000000" pitchFamily="2" charset="-78"/>
              </a:rPr>
              <a:t>:</a:t>
            </a:r>
          </a:p>
          <a:p>
            <a:pPr marR="0" lvl="0" rtl="1"/>
            <a:endParaRPr lang="fa-IR" sz="1400" b="0" i="0" u="none" strike="noStrike" baseline="0" dirty="0">
              <a:cs typeface="B Nazanin" panose="00000400000000000000" pitchFamily="2" charset="-78"/>
            </a:endParaRPr>
          </a:p>
          <a:p>
            <a:pPr marL="514350" marR="0" lvl="0" indent="-514350" rtl="1">
              <a:buFont typeface="+mj-lt"/>
              <a:buAutoNum type="arabicPeriod"/>
            </a:pPr>
            <a:r>
              <a:rPr lang="ar-SA" sz="2800" b="1" i="0" u="none" strike="noStrike" baseline="0" dirty="0">
                <a:solidFill>
                  <a:srgbClr val="FF0000"/>
                </a:solidFill>
                <a:cs typeface="B Nazanin" panose="00000400000000000000" pitchFamily="2" charset="-78"/>
              </a:rPr>
              <a:t>اسمهای</a:t>
            </a:r>
            <a:r>
              <a:rPr lang="en-US" sz="2800" b="1" i="0" u="none" strike="noStrike" baseline="0" dirty="0">
                <a:solidFill>
                  <a:srgbClr val="FF0000"/>
                </a:solidFill>
                <a:cs typeface="B Nazanin" panose="00000400000000000000" pitchFamily="2" charset="-78"/>
              </a:rPr>
              <a:t> </a:t>
            </a:r>
            <a:r>
              <a:rPr lang="fa-IR" sz="2800" b="1" i="0" u="none" strike="noStrike" baseline="0" dirty="0">
                <a:solidFill>
                  <a:srgbClr val="FF0000"/>
                </a:solidFill>
                <a:latin typeface="Cambria" panose="02040503050406030204" pitchFamily="18" charset="0"/>
                <a:cs typeface="B Nazanin" panose="00000400000000000000" pitchFamily="2" charset="-78"/>
              </a:rPr>
              <a:t>"</a:t>
            </a:r>
            <a:r>
              <a:rPr lang="en-US" sz="2800" b="1" i="0" u="none" strike="noStrike" baseline="0" dirty="0">
                <a:solidFill>
                  <a:srgbClr val="FF0000"/>
                </a:solidFill>
                <a:latin typeface="Cambria" panose="02040503050406030204" pitchFamily="18" charset="0"/>
                <a:cs typeface="B Nazanin" panose="00000400000000000000" pitchFamily="2" charset="-78"/>
              </a:rPr>
              <a:t> nouns</a:t>
            </a:r>
            <a:r>
              <a:rPr lang="fa-IR" sz="2800" b="1" i="0" u="none" strike="noStrike" baseline="0" dirty="0">
                <a:solidFill>
                  <a:srgbClr val="FF0000"/>
                </a:solidFill>
                <a:latin typeface="Cambria" panose="02040503050406030204" pitchFamily="18" charset="0"/>
                <a:cs typeface="B Nazanin" panose="00000400000000000000" pitchFamily="2" charset="-78"/>
              </a:rPr>
              <a:t> "</a:t>
            </a:r>
            <a:r>
              <a:rPr lang="ar-SA" sz="2800" b="1" i="0" u="none" strike="noStrike" baseline="0" dirty="0">
                <a:solidFill>
                  <a:srgbClr val="FF0000"/>
                </a:solidFill>
                <a:latin typeface="Cambria" panose="02040503050406030204" pitchFamily="18" charset="0"/>
                <a:cs typeface="B Nazanin" panose="00000400000000000000" pitchFamily="2" charset="-78"/>
              </a:rPr>
              <a:t> </a:t>
            </a:r>
            <a:r>
              <a:rPr lang="fa-IR" sz="2800" b="1" i="0" u="none" strike="noStrike" baseline="0" dirty="0">
                <a:solidFill>
                  <a:srgbClr val="FF0000"/>
                </a:solidFill>
                <a:latin typeface="Cambria" panose="02040503050406030204" pitchFamily="18" charset="0"/>
                <a:cs typeface="B Nazanin" panose="00000400000000000000" pitchFamily="2" charset="-78"/>
              </a:rPr>
              <a:t>مانند:</a:t>
            </a:r>
          </a:p>
          <a:p>
            <a:pPr marL="914400" lvl="2" indent="0">
              <a:buNone/>
            </a:pPr>
            <a:r>
              <a:rPr lang="ar-SA" sz="2800" b="0" i="0" u="none" strike="noStrike" baseline="0" dirty="0">
                <a:latin typeface="Cambria" panose="02040503050406030204" pitchFamily="18" charset="0"/>
                <a:cs typeface="B Nazanin" panose="00000400000000000000" pitchFamily="2" charset="-78"/>
              </a:rPr>
              <a:t> "حقوق </a:t>
            </a:r>
            <a:r>
              <a:rPr lang="en-US" sz="2800" b="0" i="0" u="none" strike="noStrike" baseline="0" dirty="0">
                <a:latin typeface="Cambria" panose="02040503050406030204" pitchFamily="18" charset="0"/>
                <a:cs typeface="B Nazanin" panose="00000400000000000000" pitchFamily="2" charset="-78"/>
              </a:rPr>
              <a:t>rights</a:t>
            </a:r>
            <a:r>
              <a:rPr lang="ar-SA" sz="2800" b="0" i="0" u="none" strike="noStrike" baseline="0" dirty="0">
                <a:latin typeface="Cambria" panose="02040503050406030204" pitchFamily="18" charset="0"/>
                <a:cs typeface="B Nazanin" panose="00000400000000000000" pitchFamily="2" charset="-78"/>
              </a:rPr>
              <a:t> "، "مسئولیتها </a:t>
            </a:r>
            <a:r>
              <a:rPr lang="en-US" sz="2800" b="0" i="0" u="none" strike="noStrike" baseline="0" dirty="0">
                <a:latin typeface="Cambria" panose="02040503050406030204" pitchFamily="18" charset="0"/>
                <a:cs typeface="B Nazanin" panose="00000400000000000000" pitchFamily="2" charset="-78"/>
              </a:rPr>
              <a:t> responsibilities</a:t>
            </a:r>
            <a:r>
              <a:rPr lang="ar-SA" sz="2800" b="0" i="0" u="none" strike="noStrike" baseline="0" dirty="0">
                <a:latin typeface="Cambria" panose="02040503050406030204" pitchFamily="18" charset="0"/>
                <a:cs typeface="B Nazanin" panose="00000400000000000000" pitchFamily="2" charset="-78"/>
              </a:rPr>
              <a:t> " و "فضائل </a:t>
            </a:r>
            <a:r>
              <a:rPr lang="en-US" sz="2800" b="0" i="0" u="none" strike="noStrike" baseline="0" dirty="0">
                <a:latin typeface="Cambria" panose="02040503050406030204" pitchFamily="18" charset="0"/>
                <a:cs typeface="B Nazanin" panose="00000400000000000000" pitchFamily="2" charset="-78"/>
              </a:rPr>
              <a:t>virtues</a:t>
            </a:r>
            <a:r>
              <a:rPr lang="ar-SA" sz="2800" b="0" i="0" u="none" strike="noStrike" baseline="0" dirty="0">
                <a:latin typeface="Cambria" panose="02040503050406030204" pitchFamily="18" charset="0"/>
                <a:cs typeface="B Nazanin" panose="00000400000000000000" pitchFamily="2" charset="-78"/>
              </a:rPr>
              <a:t> "  </a:t>
            </a:r>
            <a:endParaRPr lang="fa-IR" sz="2800" b="0" i="0" u="none" strike="noStrike" baseline="0" dirty="0">
              <a:latin typeface="Cambria" panose="02040503050406030204" pitchFamily="18" charset="0"/>
              <a:cs typeface="B Nazanin" panose="00000400000000000000" pitchFamily="2" charset="-78"/>
            </a:endParaRPr>
          </a:p>
          <a:p>
            <a:pPr marL="457200" indent="-457200">
              <a:buFont typeface="+mj-lt"/>
              <a:buAutoNum type="arabicPeriod"/>
            </a:pPr>
            <a:r>
              <a:rPr lang="ar-SA" sz="2800" b="1" i="0" u="none" strike="noStrike" baseline="0" dirty="0">
                <a:solidFill>
                  <a:srgbClr val="FF0000"/>
                </a:solidFill>
                <a:latin typeface="Cambria" panose="02040503050406030204" pitchFamily="18" charset="0"/>
                <a:cs typeface="B Nazanin" panose="00000400000000000000" pitchFamily="2" charset="-78"/>
              </a:rPr>
              <a:t>صفاتی مثل " </a:t>
            </a:r>
            <a:r>
              <a:rPr lang="en-US" sz="2800" b="1" i="0" u="none" strike="noStrike" baseline="0" dirty="0">
                <a:solidFill>
                  <a:srgbClr val="FF0000"/>
                </a:solidFill>
                <a:latin typeface="Cambria" panose="02040503050406030204" pitchFamily="18" charset="0"/>
                <a:cs typeface="B Nazanin" panose="00000400000000000000" pitchFamily="2" charset="-78"/>
              </a:rPr>
              <a:t>adjectives</a:t>
            </a:r>
            <a:r>
              <a:rPr lang="ar-SA" sz="2800" b="1" i="0" u="none" strike="noStrike" baseline="0" dirty="0">
                <a:solidFill>
                  <a:srgbClr val="FF0000"/>
                </a:solidFill>
                <a:latin typeface="Cambria" panose="02040503050406030204" pitchFamily="18" charset="0"/>
                <a:cs typeface="B Nazanin" panose="00000400000000000000" pitchFamily="2" charset="-78"/>
              </a:rPr>
              <a:t> " </a:t>
            </a:r>
            <a:r>
              <a:rPr lang="fa-IR" sz="2800" b="1" i="0" u="none" strike="noStrike" baseline="0" dirty="0">
                <a:solidFill>
                  <a:srgbClr val="FF0000"/>
                </a:solidFill>
                <a:latin typeface="Cambria" panose="02040503050406030204" pitchFamily="18" charset="0"/>
                <a:cs typeface="B Nazanin" panose="00000400000000000000" pitchFamily="2" charset="-78"/>
              </a:rPr>
              <a:t>مانند</a:t>
            </a:r>
            <a:r>
              <a:rPr lang="fa-IR" sz="2800" b="1" i="0" u="none" strike="noStrike" baseline="0" dirty="0">
                <a:latin typeface="Cambria" panose="02040503050406030204" pitchFamily="18" charset="0"/>
                <a:cs typeface="B Nazanin" panose="00000400000000000000" pitchFamily="2" charset="-78"/>
              </a:rPr>
              <a:t>:</a:t>
            </a:r>
          </a:p>
          <a:p>
            <a:pPr marL="914400" lvl="2" indent="0">
              <a:buNone/>
            </a:pPr>
            <a:r>
              <a:rPr lang="fa-IR" sz="2800" b="1" dirty="0">
                <a:latin typeface="Cambria" panose="02040503050406030204" pitchFamily="18" charset="0"/>
              </a:rPr>
              <a:t> </a:t>
            </a:r>
            <a:r>
              <a:rPr lang="ar-SA" sz="2800" b="0" i="0" u="none" strike="noStrike" baseline="0" dirty="0">
                <a:latin typeface="Cambria" panose="02040503050406030204" pitchFamily="18" charset="0"/>
                <a:cs typeface="B Nazanin" panose="00000400000000000000" pitchFamily="2" charset="-78"/>
              </a:rPr>
              <a:t>"خوب</a:t>
            </a:r>
            <a:r>
              <a:rPr lang="en-US" sz="2800" b="0" i="0" u="none" strike="noStrike" baseline="0" dirty="0">
                <a:latin typeface="Cambria" panose="02040503050406030204" pitchFamily="18" charset="0"/>
                <a:cs typeface="B Nazanin" panose="00000400000000000000" pitchFamily="2" charset="-78"/>
              </a:rPr>
              <a:t>" good </a:t>
            </a:r>
            <a:r>
              <a:rPr lang="ar-SA" sz="2800" b="0" i="0" u="none" strike="noStrike" baseline="0" dirty="0">
                <a:latin typeface="Cambria" panose="02040503050406030204" pitchFamily="18" charset="0"/>
                <a:cs typeface="B Nazanin" panose="00000400000000000000" pitchFamily="2" charset="-78"/>
              </a:rPr>
              <a:t>و "بد </a:t>
            </a:r>
            <a:r>
              <a:rPr lang="en-US" sz="2800" b="0" i="0" u="none" strike="noStrike" baseline="0" dirty="0">
                <a:latin typeface="Cambria" panose="02040503050406030204" pitchFamily="18" charset="0"/>
                <a:cs typeface="B Nazanin" panose="00000400000000000000" pitchFamily="2" charset="-78"/>
              </a:rPr>
              <a:t>bad</a:t>
            </a:r>
            <a:r>
              <a:rPr lang="ar-SA" sz="2800" b="0" i="0" u="none" strike="noStrike" baseline="0" dirty="0">
                <a:latin typeface="Cambria" panose="02040503050406030204" pitchFamily="18" charset="0"/>
                <a:cs typeface="B Nazanin" panose="00000400000000000000" pitchFamily="2" charset="-78"/>
              </a:rPr>
              <a:t> " (یا "شر </a:t>
            </a:r>
            <a:r>
              <a:rPr lang="en-US" sz="2800" b="0" i="0" u="none" strike="noStrike" baseline="0" dirty="0">
                <a:latin typeface="Cambria" panose="02040503050406030204" pitchFamily="18" charset="0"/>
                <a:cs typeface="B Nazanin" panose="00000400000000000000" pitchFamily="2" charset="-78"/>
              </a:rPr>
              <a:t> evil</a:t>
            </a:r>
            <a:r>
              <a:rPr lang="ar-SA" sz="2800" b="0" i="0" u="none" strike="noStrike" baseline="0" dirty="0">
                <a:latin typeface="Cambria" panose="02040503050406030204" pitchFamily="18" charset="0"/>
                <a:cs typeface="B Nazanin" panose="00000400000000000000" pitchFamily="2" charset="-78"/>
              </a:rPr>
              <a:t> ") ، "درست </a:t>
            </a:r>
            <a:r>
              <a:rPr lang="en-US" sz="2800" b="0" i="0" u="none" strike="noStrike" baseline="0" dirty="0">
                <a:latin typeface="Cambria" panose="02040503050406030204" pitchFamily="18" charset="0"/>
                <a:cs typeface="B Nazanin" panose="00000400000000000000" pitchFamily="2" charset="-78"/>
              </a:rPr>
              <a:t>right</a:t>
            </a:r>
            <a:r>
              <a:rPr lang="ar-SA" sz="2800" b="0" i="0" u="none" strike="noStrike" baseline="0" dirty="0">
                <a:latin typeface="Cambria" panose="02040503050406030204" pitchFamily="18" charset="0"/>
                <a:cs typeface="B Nazanin" panose="00000400000000000000" pitchFamily="2" charset="-78"/>
              </a:rPr>
              <a:t> " یا "غلط </a:t>
            </a:r>
            <a:r>
              <a:rPr lang="en-US" sz="2800" b="0" i="0" u="none" strike="noStrike" baseline="0" dirty="0">
                <a:latin typeface="Cambria" panose="02040503050406030204" pitchFamily="18" charset="0"/>
                <a:cs typeface="B Nazanin" panose="00000400000000000000" pitchFamily="2" charset="-78"/>
              </a:rPr>
              <a:t>wrong</a:t>
            </a:r>
            <a:r>
              <a:rPr lang="ar-SA" sz="2800" b="0" i="0" u="none" strike="noStrike" baseline="0" dirty="0">
                <a:latin typeface="Cambria" panose="02040503050406030204" pitchFamily="18" charset="0"/>
                <a:cs typeface="B Nazanin" panose="00000400000000000000" pitchFamily="2" charset="-78"/>
              </a:rPr>
              <a:t> " ، "عادلانه </a:t>
            </a:r>
            <a:r>
              <a:rPr lang="en-US" sz="2800" b="0" i="0" u="none" strike="noStrike" baseline="0" dirty="0">
                <a:latin typeface="Cambria" panose="02040503050406030204" pitchFamily="18" charset="0"/>
                <a:cs typeface="B Nazanin" panose="00000400000000000000" pitchFamily="2" charset="-78"/>
              </a:rPr>
              <a:t>just</a:t>
            </a:r>
            <a:r>
              <a:rPr lang="ar-SA" sz="2800" b="0" i="0" u="none" strike="noStrike" baseline="0" dirty="0">
                <a:latin typeface="Cambria" panose="02040503050406030204" pitchFamily="18" charset="0"/>
                <a:cs typeface="B Nazanin" panose="00000400000000000000" pitchFamily="2" charset="-78"/>
              </a:rPr>
              <a:t> " یا "ناعادلانه </a:t>
            </a:r>
            <a:r>
              <a:rPr lang="en-US" sz="2800" b="0" i="0" u="none" strike="noStrike" baseline="0" dirty="0">
                <a:latin typeface="Cambria" panose="02040503050406030204" pitchFamily="18" charset="0"/>
                <a:cs typeface="B Nazanin" panose="00000400000000000000" pitchFamily="2" charset="-78"/>
              </a:rPr>
              <a:t>unjust</a:t>
            </a:r>
            <a:r>
              <a:rPr lang="ar-SA" sz="2800" b="0" i="0" u="none" strike="noStrike" baseline="0" dirty="0">
                <a:latin typeface="Cambria" panose="02040503050406030204" pitchFamily="18" charset="0"/>
                <a:cs typeface="B Nazanin" panose="00000400000000000000" pitchFamily="2" charset="-78"/>
              </a:rPr>
              <a:t> " </a:t>
            </a:r>
            <a:endParaRPr lang="fa-IR" sz="2800" b="0" i="0" u="none" strike="noStrike" baseline="0" dirty="0">
              <a:latin typeface="Cambria" panose="02040503050406030204" pitchFamily="18" charset="0"/>
              <a:cs typeface="B Nazanin" panose="00000400000000000000" pitchFamily="2" charset="-78"/>
            </a:endParaRPr>
          </a:p>
          <a:p>
            <a:pPr marL="0" marR="0" lvl="0" indent="0" rtl="1">
              <a:buNone/>
            </a:pPr>
            <a:endParaRPr lang="fa-IR" dirty="0">
              <a:latin typeface="Cambria" panose="02040503050406030204" pitchFamily="18" charset="0"/>
            </a:endParaRPr>
          </a:p>
        </p:txBody>
      </p:sp>
    </p:spTree>
    <p:extLst>
      <p:ext uri="{BB962C8B-B14F-4D97-AF65-F5344CB8AC3E}">
        <p14:creationId xmlns:p14="http://schemas.microsoft.com/office/powerpoint/2010/main" val="33015559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b="1" dirty="0">
                <a:solidFill>
                  <a:srgbClr val="7030A0"/>
                </a:solidFill>
              </a:rPr>
              <a:t>Di</a:t>
            </a:r>
            <a:r>
              <a:rPr lang="en-US" b="1" dirty="0">
                <a:solidFill>
                  <a:srgbClr val="FF0000"/>
                </a:solidFill>
              </a:rPr>
              <a:t>lemma</a:t>
            </a:r>
            <a:endParaRPr lang="fa-IR" b="1" dirty="0">
              <a:solidFill>
                <a:srgbClr val="FF0000"/>
              </a:solidFill>
            </a:endParaRPr>
          </a:p>
        </p:txBody>
      </p:sp>
      <p:sp>
        <p:nvSpPr>
          <p:cNvPr id="5" name="Content Placeholder 4">
            <a:extLst>
              <a:ext uri="{FF2B5EF4-FFF2-40B4-BE49-F238E27FC236}">
                <a16:creationId xmlns:a16="http://schemas.microsoft.com/office/drawing/2014/main" id="{656906F3-782B-44AC-A05D-FA34900DAF15}"/>
              </a:ext>
            </a:extLst>
          </p:cNvPr>
          <p:cNvSpPr>
            <a:spLocks noGrp="1"/>
          </p:cNvSpPr>
          <p:nvPr>
            <p:ph idx="1"/>
          </p:nvPr>
        </p:nvSpPr>
        <p:spPr/>
        <p:txBody>
          <a:bodyPr/>
          <a:lstStyle/>
          <a:p>
            <a:pPr algn="just" rtl="0"/>
            <a:r>
              <a:rPr lang="en-US" sz="2800" dirty="0">
                <a:latin typeface="Open Sans"/>
                <a:cs typeface="+mj-cs"/>
              </a:rPr>
              <a:t>A situation in which a difficult choice has to be made between two or more alternatives, especially ones that are equally undesirable.</a:t>
            </a:r>
          </a:p>
          <a:p>
            <a:pPr algn="just"/>
            <a:r>
              <a:rPr lang="fa-IR" sz="2800" dirty="0">
                <a:latin typeface="Open Sans"/>
                <a:cs typeface="B Nazanin" panose="00000400000000000000" pitchFamily="2" charset="-78"/>
              </a:rPr>
              <a:t>شرایطی که در آن باید یک انتخاب دشوار بین دو یا چند گزینه انجام شود ، خصوصاً گزینه هایی که به یک اندازه نامطلوب هستند.</a:t>
            </a:r>
            <a:endParaRPr lang="en-US" sz="2800" dirty="0">
              <a:latin typeface="Open Sans"/>
              <a:cs typeface="B Nazanin" panose="00000400000000000000" pitchFamily="2" charset="-78"/>
            </a:endParaRPr>
          </a:p>
          <a:p>
            <a:pPr algn="just" rtl="0"/>
            <a:endParaRPr lang="en-US" sz="2800" dirty="0">
              <a:latin typeface="Open Sans"/>
              <a:cs typeface="+mj-cs"/>
            </a:endParaRPr>
          </a:p>
          <a:p>
            <a:pPr algn="just" rtl="0"/>
            <a:r>
              <a:rPr lang="en-US" sz="2800" i="1" dirty="0">
                <a:latin typeface="Merriweather"/>
                <a:cs typeface="+mj-cs"/>
              </a:rPr>
              <a:t>‘he wants to make money, but he also disapproves of it: Dr. Sharifi's dilemma in a nutshell’</a:t>
            </a:r>
          </a:p>
          <a:p>
            <a:pPr marL="0" indent="0" algn="just">
              <a:buNone/>
            </a:pPr>
            <a:r>
              <a:rPr lang="fa-IR" sz="2800" dirty="0">
                <a:latin typeface="Open Sans"/>
                <a:cs typeface="B Nazanin" panose="00000400000000000000" pitchFamily="2" charset="-78"/>
              </a:rPr>
              <a:t>دکتر شریفی می خواهد پولدار شود اما او این کار را ناپسند می داند.</a:t>
            </a:r>
            <a:endParaRPr lang="en-US" sz="2800" dirty="0">
              <a:latin typeface="Open Sans"/>
              <a:cs typeface="B Nazanin" panose="00000400000000000000" pitchFamily="2" charset="-78"/>
            </a:endParaRPr>
          </a:p>
          <a:p>
            <a:endParaRPr lang="fa-IR" dirty="0"/>
          </a:p>
        </p:txBody>
      </p:sp>
    </p:spTree>
    <p:extLst>
      <p:ext uri="{BB962C8B-B14F-4D97-AF65-F5344CB8AC3E}">
        <p14:creationId xmlns:p14="http://schemas.microsoft.com/office/powerpoint/2010/main" val="1053034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b="1" dirty="0">
                <a:solidFill>
                  <a:srgbClr val="7030A0"/>
                </a:solidFill>
              </a:rPr>
              <a:t>Di</a:t>
            </a:r>
            <a:r>
              <a:rPr lang="en-US" b="1" dirty="0">
                <a:solidFill>
                  <a:srgbClr val="FF0000"/>
                </a:solidFill>
              </a:rPr>
              <a:t>lemma</a:t>
            </a:r>
            <a:endParaRPr lang="fa-IR" b="1" dirty="0">
              <a:solidFill>
                <a:srgbClr val="FF0000"/>
              </a:solidFill>
            </a:endParaRPr>
          </a:p>
        </p:txBody>
      </p:sp>
      <p:graphicFrame>
        <p:nvGraphicFramePr>
          <p:cNvPr id="4" name="Content Placeholder 3"/>
          <p:cNvGraphicFramePr>
            <a:graphicFrameLocks noGrp="1"/>
          </p:cNvGraphicFramePr>
          <p:nvPr>
            <p:ph idx="1"/>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156865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rgbClr val="FF0000"/>
                </a:solidFill>
              </a:rPr>
              <a:t>Conflict</a:t>
            </a:r>
            <a:endParaRPr lang="fa-IR" dirty="0"/>
          </a:p>
        </p:txBody>
      </p:sp>
      <p:sp>
        <p:nvSpPr>
          <p:cNvPr id="3" name="Content Placeholder 2">
            <a:extLst>
              <a:ext uri="{FF2B5EF4-FFF2-40B4-BE49-F238E27FC236}">
                <a16:creationId xmlns:a16="http://schemas.microsoft.com/office/drawing/2014/main" id="{4CCF0431-4BF5-4631-902C-D5DF8FAF13DF}"/>
              </a:ext>
            </a:extLst>
          </p:cNvPr>
          <p:cNvSpPr>
            <a:spLocks noGrp="1"/>
          </p:cNvSpPr>
          <p:nvPr>
            <p:ph idx="1"/>
          </p:nvPr>
        </p:nvSpPr>
        <p:spPr/>
        <p:txBody>
          <a:bodyPr/>
          <a:lstStyle/>
          <a:p>
            <a:pPr algn="l" rtl="0"/>
            <a:r>
              <a:rPr lang="en-US" b="0" i="0" dirty="0">
                <a:solidFill>
                  <a:srgbClr val="2A2A2A"/>
                </a:solidFill>
                <a:effectLst/>
                <a:latin typeface="Open Sans"/>
              </a:rPr>
              <a:t>A serious disagreement or argument, typically a protracted one.</a:t>
            </a:r>
          </a:p>
          <a:p>
            <a:r>
              <a:rPr lang="fa-IR" b="0" i="0" dirty="0">
                <a:solidFill>
                  <a:srgbClr val="2A2A2A"/>
                </a:solidFill>
                <a:effectLst/>
                <a:latin typeface="Open Sans"/>
                <a:cs typeface="B Nazanin" panose="00000400000000000000" pitchFamily="2" charset="-78"/>
              </a:rPr>
              <a:t>یک اختلاف یا بحث جدی ، به طور معمول یک بحث طولانی</a:t>
            </a:r>
            <a:endParaRPr lang="en-US" b="0" i="0" dirty="0">
              <a:solidFill>
                <a:srgbClr val="2A2A2A"/>
              </a:solidFill>
              <a:effectLst/>
              <a:latin typeface="Open Sans"/>
              <a:cs typeface="B Nazanin" panose="00000400000000000000" pitchFamily="2" charset="-78"/>
            </a:endParaRPr>
          </a:p>
          <a:p>
            <a:pPr algn="l" rtl="0"/>
            <a:endParaRPr lang="fa-IR" dirty="0"/>
          </a:p>
        </p:txBody>
      </p:sp>
    </p:spTree>
    <p:extLst>
      <p:ext uri="{BB962C8B-B14F-4D97-AF65-F5344CB8AC3E}">
        <p14:creationId xmlns:p14="http://schemas.microsoft.com/office/powerpoint/2010/main" val="4452787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a:solidFill>
                  <a:srgbClr val="FF0000"/>
                </a:solidFill>
              </a:rPr>
              <a:t>Conflict of interest</a:t>
            </a:r>
            <a:endParaRPr lang="fa-IR" dirty="0"/>
          </a:p>
        </p:txBody>
      </p:sp>
      <p:sp>
        <p:nvSpPr>
          <p:cNvPr id="3" name="Content Placeholder 2">
            <a:extLst>
              <a:ext uri="{FF2B5EF4-FFF2-40B4-BE49-F238E27FC236}">
                <a16:creationId xmlns:a16="http://schemas.microsoft.com/office/drawing/2014/main" id="{4CCF0431-4BF5-4631-902C-D5DF8FAF13DF}"/>
              </a:ext>
            </a:extLst>
          </p:cNvPr>
          <p:cNvSpPr>
            <a:spLocks noGrp="1"/>
          </p:cNvSpPr>
          <p:nvPr>
            <p:ph idx="1"/>
          </p:nvPr>
        </p:nvSpPr>
        <p:spPr/>
        <p:txBody>
          <a:bodyPr/>
          <a:lstStyle/>
          <a:p>
            <a:pPr algn="just" rtl="0"/>
            <a:r>
              <a:rPr lang="en-US" b="0" i="0" dirty="0">
                <a:effectLst/>
                <a:latin typeface="Open Sans"/>
              </a:rPr>
              <a:t>A situation in which the concerns or aims of two different parties are incompatible.</a:t>
            </a:r>
          </a:p>
          <a:p>
            <a:pPr algn="just"/>
            <a:r>
              <a:rPr lang="fa-IR" b="0" i="0" dirty="0">
                <a:effectLst/>
                <a:latin typeface="Open Sans"/>
                <a:cs typeface="B Nazanin" panose="00000400000000000000" pitchFamily="2" charset="-78"/>
              </a:rPr>
              <a:t>وضعیتی که در آن </a:t>
            </a:r>
            <a:r>
              <a:rPr lang="fa-IR" b="0" i="0" dirty="0">
                <a:solidFill>
                  <a:srgbClr val="FF0000"/>
                </a:solidFill>
                <a:effectLst/>
                <a:latin typeface="Open Sans"/>
                <a:cs typeface="B Nazanin" panose="00000400000000000000" pitchFamily="2" charset="-78"/>
              </a:rPr>
              <a:t>نگرانی ها یا اهداف </a:t>
            </a:r>
            <a:r>
              <a:rPr lang="fa-IR" b="0" i="0" dirty="0">
                <a:effectLst/>
                <a:latin typeface="Open Sans"/>
                <a:cs typeface="B Nazanin" panose="00000400000000000000" pitchFamily="2" charset="-78"/>
              </a:rPr>
              <a:t>دو طرف مختلف ناسازگار و مغایر است.</a:t>
            </a:r>
            <a:endParaRPr lang="en-US" b="0" i="0" dirty="0">
              <a:effectLst/>
              <a:latin typeface="Open Sans"/>
              <a:cs typeface="B Nazanin" panose="00000400000000000000" pitchFamily="2" charset="-78"/>
            </a:endParaRPr>
          </a:p>
          <a:p>
            <a:pPr algn="just" rtl="0"/>
            <a:endParaRPr lang="en-US" dirty="0">
              <a:latin typeface="Open Sans"/>
            </a:endParaRPr>
          </a:p>
          <a:p>
            <a:pPr algn="just" rtl="0"/>
            <a:endParaRPr lang="en-US" b="0" i="0" dirty="0">
              <a:effectLst/>
              <a:latin typeface="Open Sans"/>
            </a:endParaRPr>
          </a:p>
          <a:p>
            <a:pPr marL="0" indent="0" algn="l" rtl="0">
              <a:buNone/>
            </a:pPr>
            <a:endParaRPr lang="fa-IR" dirty="0"/>
          </a:p>
        </p:txBody>
      </p:sp>
    </p:spTree>
    <p:extLst>
      <p:ext uri="{BB962C8B-B14F-4D97-AF65-F5344CB8AC3E}">
        <p14:creationId xmlns:p14="http://schemas.microsoft.com/office/powerpoint/2010/main" val="10990917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rgbClr val="FF0000"/>
                </a:solidFill>
              </a:rPr>
              <a:t>Conflict of interest</a:t>
            </a:r>
            <a:endParaRPr lang="fa-IR" dirty="0"/>
          </a:p>
        </p:txBody>
      </p:sp>
      <p:graphicFrame>
        <p:nvGraphicFramePr>
          <p:cNvPr id="6" name="Content Placeholder 5"/>
          <p:cNvGraphicFramePr>
            <a:graphicFrameLocks noGrp="1"/>
          </p:cNvGraphicFramePr>
          <p:nvPr>
            <p:ph idx="1"/>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076373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Conflict of interest</a:t>
            </a:r>
            <a:endParaRPr lang="fa-IR" dirty="0"/>
          </a:p>
        </p:txBody>
      </p:sp>
      <p:graphicFrame>
        <p:nvGraphicFramePr>
          <p:cNvPr id="4" name="Content Placeholder 3"/>
          <p:cNvGraphicFramePr>
            <a:graphicFrameLocks noGrp="1"/>
          </p:cNvGraphicFramePr>
          <p:nvPr>
            <p:ph idx="1"/>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49221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41775-84A0-4E80-9DB8-51ED27CB18D2}"/>
              </a:ext>
            </a:extLst>
          </p:cNvPr>
          <p:cNvSpPr>
            <a:spLocks noGrp="1"/>
          </p:cNvSpPr>
          <p:nvPr>
            <p:ph type="title"/>
          </p:nvPr>
        </p:nvSpPr>
        <p:spPr/>
        <p:txBody>
          <a:bodyPr>
            <a:normAutofit/>
          </a:bodyPr>
          <a:lstStyle/>
          <a:p>
            <a:pPr marR="0" rtl="1"/>
            <a:r>
              <a:rPr lang="ar-SA" sz="4400" b="1" i="0" u="none" strike="noStrike" kern="1400" baseline="0" dirty="0">
                <a:solidFill>
                  <a:srgbClr val="002060"/>
                </a:solidFill>
                <a:latin typeface="Times New Roman" panose="02020603050405020304" pitchFamily="18" charset="0"/>
              </a:rPr>
              <a:t>نمونه ای از موضوعات اخلاق</a:t>
            </a:r>
            <a:r>
              <a:rPr lang="fa-IR" sz="4400" b="1" i="0" u="none" strike="noStrike" kern="1400" baseline="0" dirty="0">
                <a:solidFill>
                  <a:srgbClr val="002060"/>
                </a:solidFill>
                <a:latin typeface="Times New Roman" panose="02020603050405020304" pitchFamily="18" charset="0"/>
              </a:rPr>
              <a:t> (2)</a:t>
            </a:r>
            <a:endParaRPr lang="ar-SA" sz="4400" b="1" i="0" u="none" strike="noStrike" kern="1400" baseline="0" dirty="0">
              <a:solidFill>
                <a:srgbClr val="002060"/>
              </a:solidFill>
              <a:latin typeface="Times New Roman" panose="02020603050405020304" pitchFamily="18" charset="0"/>
            </a:endParaRPr>
          </a:p>
        </p:txBody>
      </p:sp>
      <p:sp>
        <p:nvSpPr>
          <p:cNvPr id="3" name="Text Placeholder 2">
            <a:extLst>
              <a:ext uri="{FF2B5EF4-FFF2-40B4-BE49-F238E27FC236}">
                <a16:creationId xmlns:a16="http://schemas.microsoft.com/office/drawing/2014/main" id="{E3B70BF1-FF91-4CD5-AFB7-A00AB7D4330A}"/>
              </a:ext>
            </a:extLst>
          </p:cNvPr>
          <p:cNvSpPr>
            <a:spLocks noGrp="1"/>
          </p:cNvSpPr>
          <p:nvPr>
            <p:ph type="body" idx="1"/>
          </p:nvPr>
        </p:nvSpPr>
        <p:spPr/>
        <p:txBody>
          <a:bodyPr>
            <a:normAutofit lnSpcReduction="10000"/>
          </a:bodyPr>
          <a:lstStyle/>
          <a:p>
            <a:pPr marR="0" lvl="0" rtl="1"/>
            <a:r>
              <a:rPr lang="ar-SA" sz="3600" b="1" i="0" u="none" strike="noStrike" baseline="0" dirty="0">
                <a:solidFill>
                  <a:srgbClr val="7030A0"/>
                </a:solidFill>
                <a:cs typeface="B Nazanin" panose="00000400000000000000" pitchFamily="2" charset="-78"/>
              </a:rPr>
              <a:t>دکتر </a:t>
            </a:r>
            <a:r>
              <a:rPr lang="en-US" sz="3600" b="1" i="0" u="none" strike="noStrike" baseline="0" dirty="0">
                <a:solidFill>
                  <a:srgbClr val="7030A0"/>
                </a:solidFill>
                <a:cs typeface="B Nazanin" panose="00000400000000000000" pitchFamily="2" charset="-78"/>
              </a:rPr>
              <a:t>S</a:t>
            </a:r>
            <a:r>
              <a:rPr lang="ar-SA" sz="3600" b="0" i="0" u="none" strike="noStrike" baseline="0" dirty="0">
                <a:cs typeface="B Nazanin" panose="00000400000000000000" pitchFamily="2" charset="-78"/>
              </a:rPr>
              <a:t>. شدیداً از دست بیمارانی که قبل یا بعد از اینکـه بـا دیگـر پزشـکان در مـورد یک بیماری مشاوره نمودند ، به او مراجعه مـی کننـد، عـاجز شـده اسـت. او ایـن امـر را اتلاف منابع بهداشتی در عین بی حاصل بودن برای سلامتی بیمار در نظر می گیـرد. او تصمیم گرفته که به چنین بیمارانی بگویـد کـه در صـورت ادامـه رفتارشـان در مراجعـه بـه اطباء دیگر ، بدلیل همان بیماری </a:t>
            </a:r>
            <a:r>
              <a:rPr lang="ar-SA" sz="3600" b="0" i="0" u="none" strike="noStrike" baseline="0" dirty="0">
                <a:solidFill>
                  <a:srgbClr val="FF0000"/>
                </a:solidFill>
                <a:cs typeface="B Nazanin" panose="00000400000000000000" pitchFamily="2" charset="-78"/>
              </a:rPr>
              <a:t>از درمان آنها خـودداری خواهـد </a:t>
            </a:r>
            <a:r>
              <a:rPr lang="ar-SA" sz="3600" b="0" i="0" u="none" strike="noStrike" baseline="0" dirty="0">
                <a:cs typeface="B Nazanin" panose="00000400000000000000" pitchFamily="2" charset="-78"/>
              </a:rPr>
              <a:t>نمـود. او قـصد دارد تـا از طریـق ارتبـاط </a:t>
            </a:r>
            <a:r>
              <a:rPr lang="fa-IR" sz="3600" b="0" i="0" u="none" strike="noStrike" baseline="0" dirty="0">
                <a:cs typeface="B Nazanin" panose="00000400000000000000" pitchFamily="2" charset="-78"/>
              </a:rPr>
              <a:t>بین</a:t>
            </a:r>
            <a:r>
              <a:rPr lang="ar-SA" sz="3600" b="0" i="0" u="none" strike="noStrike" baseline="0" dirty="0">
                <a:cs typeface="B Nazanin" panose="00000400000000000000" pitchFamily="2" charset="-78"/>
              </a:rPr>
              <a:t> انجمـن پزشـکی کـشورش بـا دولـت</a:t>
            </a:r>
            <a:r>
              <a:rPr lang="fa-IR" sz="3600" b="0" i="0" u="none" strike="noStrike" baseline="0" dirty="0">
                <a:cs typeface="B Nazanin" panose="00000400000000000000" pitchFamily="2" charset="-78"/>
              </a:rPr>
              <a:t>،</a:t>
            </a:r>
            <a:r>
              <a:rPr lang="ar-SA" sz="3600" b="0" i="0" u="none" strike="noStrike" baseline="0" dirty="0">
                <a:cs typeface="B Nazanin" panose="00000400000000000000" pitchFamily="2" charset="-78"/>
              </a:rPr>
              <a:t> الزامـی بـرای پیـشگیری از چنـین تخصیص بدی در منابع بهداشتی ایجاد نماید.</a:t>
            </a:r>
          </a:p>
        </p:txBody>
      </p:sp>
    </p:spTree>
    <p:extLst>
      <p:ext uri="{BB962C8B-B14F-4D97-AF65-F5344CB8AC3E}">
        <p14:creationId xmlns:p14="http://schemas.microsoft.com/office/powerpoint/2010/main" val="24630176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Prima facie</a:t>
            </a:r>
            <a:endParaRPr lang="fa-IR" dirty="0"/>
          </a:p>
        </p:txBody>
      </p:sp>
      <p:sp>
        <p:nvSpPr>
          <p:cNvPr id="3" name="Content Placeholder 2"/>
          <p:cNvSpPr>
            <a:spLocks noGrp="1"/>
          </p:cNvSpPr>
          <p:nvPr>
            <p:ph idx="1"/>
          </p:nvPr>
        </p:nvSpPr>
        <p:spPr/>
        <p:txBody>
          <a:bodyPr/>
          <a:lstStyle/>
          <a:p>
            <a:pPr algn="just" rtl="0"/>
            <a:r>
              <a:rPr lang="en-US" dirty="0"/>
              <a:t>“</a:t>
            </a:r>
            <a:r>
              <a:rPr lang="en-US" b="1" dirty="0">
                <a:solidFill>
                  <a:srgbClr val="FF0000"/>
                </a:solidFill>
              </a:rPr>
              <a:t>Prima facie</a:t>
            </a:r>
            <a:r>
              <a:rPr lang="en-US" dirty="0"/>
              <a:t>,” a term introduced by the English philosopher W D Ross, means that the principle is binding unless it conflicts with another moral principle - if it does we have to choose between them</a:t>
            </a:r>
          </a:p>
          <a:p>
            <a:pPr algn="just"/>
            <a:r>
              <a:rPr lang="fa-IR" dirty="0">
                <a:solidFill>
                  <a:srgbClr val="FF0000"/>
                </a:solidFill>
                <a:cs typeface="B Nazanin" panose="00000400000000000000" pitchFamily="2" charset="-78"/>
              </a:rPr>
              <a:t>اصل لازم الاجرا است مگر اینکه با اصل اخلاقی دیگری مغایرت داشته باشد، در اینصورت باید از بین آن دو اصل یکی را انتخاب کرد.</a:t>
            </a:r>
          </a:p>
        </p:txBody>
      </p:sp>
    </p:spTree>
    <p:extLst>
      <p:ext uri="{BB962C8B-B14F-4D97-AF65-F5344CB8AC3E}">
        <p14:creationId xmlns:p14="http://schemas.microsoft.com/office/powerpoint/2010/main" val="10798771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D3812-4C3A-4B17-977E-EB1D6E0AC196}"/>
              </a:ext>
            </a:extLst>
          </p:cNvPr>
          <p:cNvSpPr>
            <a:spLocks noGrp="1"/>
          </p:cNvSpPr>
          <p:nvPr>
            <p:ph type="title"/>
          </p:nvPr>
        </p:nvSpPr>
        <p:spPr/>
        <p:txBody>
          <a:bodyPr>
            <a:normAutofit/>
          </a:bodyPr>
          <a:lstStyle/>
          <a:p>
            <a:r>
              <a:rPr lang="fa-IR" sz="4000" b="1" dirty="0">
                <a:solidFill>
                  <a:srgbClr val="FF0000"/>
                </a:solidFill>
              </a:rPr>
              <a:t>تفاوت ماهیت</a:t>
            </a:r>
            <a:br>
              <a:rPr lang="fa-IR" sz="4000" b="1" dirty="0">
                <a:solidFill>
                  <a:srgbClr val="FF0000"/>
                </a:solidFill>
              </a:rPr>
            </a:br>
            <a:r>
              <a:rPr lang="fa-IR" sz="4000" b="1" dirty="0">
                <a:solidFill>
                  <a:srgbClr val="FF0000"/>
                </a:solidFill>
              </a:rPr>
              <a:t> </a:t>
            </a:r>
            <a:r>
              <a:rPr lang="ar-SA" sz="4000" b="1" dirty="0">
                <a:solidFill>
                  <a:srgbClr val="FF0000"/>
                </a:solidFill>
              </a:rPr>
              <a:t>اخلاق </a:t>
            </a:r>
            <a:r>
              <a:rPr lang="en-US" sz="4000" b="1" dirty="0">
                <a:solidFill>
                  <a:srgbClr val="FF0000"/>
                </a:solidFill>
              </a:rPr>
              <a:t>(Ethics) </a:t>
            </a:r>
            <a:r>
              <a:rPr lang="fa-IR" sz="4000" b="1" dirty="0">
                <a:solidFill>
                  <a:srgbClr val="FF0000"/>
                </a:solidFill>
              </a:rPr>
              <a:t> و </a:t>
            </a:r>
            <a:r>
              <a:rPr lang="ar-SA" sz="4000" b="1" dirty="0">
                <a:solidFill>
                  <a:srgbClr val="FF0000"/>
                </a:solidFill>
              </a:rPr>
              <a:t>اخلاقیات</a:t>
            </a:r>
            <a:r>
              <a:rPr lang="fa-IR" sz="4000" b="1" dirty="0">
                <a:solidFill>
                  <a:srgbClr val="FF0000"/>
                </a:solidFill>
              </a:rPr>
              <a:t> </a:t>
            </a:r>
            <a:r>
              <a:rPr lang="en-US" sz="4000" b="1" dirty="0">
                <a:solidFill>
                  <a:srgbClr val="FF0000"/>
                </a:solidFill>
              </a:rPr>
              <a:t>(Morality)</a:t>
            </a:r>
          </a:p>
        </p:txBody>
      </p:sp>
      <p:sp>
        <p:nvSpPr>
          <p:cNvPr id="3" name="Text Placeholder 2">
            <a:extLst>
              <a:ext uri="{FF2B5EF4-FFF2-40B4-BE49-F238E27FC236}">
                <a16:creationId xmlns:a16="http://schemas.microsoft.com/office/drawing/2014/main" id="{9458D70B-4E2A-4FAE-BCA3-02BA27DDC2B2}"/>
              </a:ext>
            </a:extLst>
          </p:cNvPr>
          <p:cNvSpPr>
            <a:spLocks noGrp="1"/>
          </p:cNvSpPr>
          <p:nvPr>
            <p:ph type="body" idx="1"/>
          </p:nvPr>
        </p:nvSpPr>
        <p:spPr/>
        <p:txBody>
          <a:bodyPr/>
          <a:lstStyle/>
          <a:p>
            <a:pPr marL="0" marR="0" lvl="0" indent="0" rtl="1">
              <a:buNone/>
            </a:pPr>
            <a:endParaRPr lang="fa-IR" b="0" i="0" u="none" strike="noStrike" baseline="0" dirty="0">
              <a:cs typeface="B Nazanin" panose="00000400000000000000" pitchFamily="2" charset="-78"/>
            </a:endParaRPr>
          </a:p>
          <a:p>
            <a:pPr marL="0" marR="0" lvl="0" indent="0" rtl="1">
              <a:buNone/>
            </a:pPr>
            <a:r>
              <a:rPr lang="fa-IR" b="0" i="0" u="none" strike="noStrike" baseline="0" dirty="0">
                <a:solidFill>
                  <a:srgbClr val="FF0000"/>
                </a:solidFill>
                <a:cs typeface="B Nazanin" panose="00000400000000000000" pitchFamily="2" charset="-78"/>
              </a:rPr>
              <a:t>بطور کلی طبق تعریف انجمن جهانی پزشکان:</a:t>
            </a:r>
          </a:p>
          <a:p>
            <a:pPr marL="0" marR="0" lvl="0" indent="0" rtl="1">
              <a:buNone/>
            </a:pPr>
            <a:endParaRPr lang="fa-IR" b="0" i="0" u="none" strike="noStrike" baseline="0" dirty="0">
              <a:cs typeface="B Nazanin" panose="00000400000000000000" pitchFamily="2" charset="-78"/>
            </a:endParaRPr>
          </a:p>
          <a:p>
            <a:pPr marL="457200" marR="0" lvl="0" indent="-457200" rtl="1">
              <a:buFont typeface="+mj-lt"/>
              <a:buAutoNum type="alphaUcPeriod"/>
            </a:pPr>
            <a:r>
              <a:rPr lang="ar-SA" sz="3200" b="0" i="0" u="none" strike="noStrike" baseline="0" dirty="0">
                <a:cs typeface="B Nazanin" panose="00000400000000000000" pitchFamily="2" charset="-78"/>
              </a:rPr>
              <a:t>اخلاق پزشکی</a:t>
            </a:r>
            <a:r>
              <a:rPr lang="en-US" sz="3200" b="0" i="0" u="none" strike="noStrike" baseline="0" dirty="0">
                <a:cs typeface="B Nazanin" panose="00000400000000000000" pitchFamily="2" charset="-78"/>
              </a:rPr>
              <a:t> (ethics)</a:t>
            </a:r>
            <a:r>
              <a:rPr lang="ar-SA" sz="3200" b="0" i="0" u="none" strike="noStrike" baseline="0" dirty="0">
                <a:cs typeface="B Nazanin" panose="00000400000000000000" pitchFamily="2" charset="-78"/>
              </a:rPr>
              <a:t>مسئله ی دانستن </a:t>
            </a:r>
            <a:r>
              <a:rPr lang="ar-SA" sz="3200" b="0" i="0" u="none" strike="noStrike" baseline="0" dirty="0">
                <a:latin typeface="Cambria" panose="02040503050406030204" pitchFamily="18" charset="0"/>
                <a:cs typeface="B Nazanin" panose="00000400000000000000" pitchFamily="2" charset="-78"/>
              </a:rPr>
              <a:t>"</a:t>
            </a:r>
            <a:r>
              <a:rPr lang="en-US" sz="3200" i="0" u="none" strike="noStrike" baseline="0" dirty="0">
                <a:solidFill>
                  <a:srgbClr val="FF0000"/>
                </a:solidFill>
                <a:latin typeface="Cambria" panose="02040503050406030204" pitchFamily="18" charset="0"/>
                <a:cs typeface="B Nazanin" panose="00000400000000000000" pitchFamily="2" charset="-78"/>
              </a:rPr>
              <a:t>knowing</a:t>
            </a:r>
            <a:r>
              <a:rPr lang="ar-SA" sz="3200" i="0" u="none" strike="noStrike" baseline="0" dirty="0">
                <a:solidFill>
                  <a:srgbClr val="FF0000"/>
                </a:solidFill>
                <a:latin typeface="Cambria" panose="02040503050406030204" pitchFamily="18" charset="0"/>
                <a:cs typeface="B Nazanin" panose="00000400000000000000" pitchFamily="2" charset="-78"/>
              </a:rPr>
              <a:t> </a:t>
            </a:r>
            <a:r>
              <a:rPr lang="fa-IR" sz="3200" i="0" u="none" strike="noStrike" baseline="0" dirty="0">
                <a:solidFill>
                  <a:srgbClr val="FF0000"/>
                </a:solidFill>
                <a:latin typeface="Cambria" panose="02040503050406030204" pitchFamily="18" charset="0"/>
                <a:cs typeface="B Nazanin" panose="00000400000000000000" pitchFamily="2" charset="-78"/>
              </a:rPr>
              <a:t>" </a:t>
            </a:r>
            <a:r>
              <a:rPr lang="ar-SA" sz="3200" b="0" i="0" u="none" strike="noStrike" baseline="0" dirty="0">
                <a:latin typeface="Cambria" panose="02040503050406030204" pitchFamily="18" charset="0"/>
                <a:cs typeface="B Nazanin" panose="00000400000000000000" pitchFamily="2" charset="-78"/>
              </a:rPr>
              <a:t>است</a:t>
            </a:r>
            <a:endParaRPr lang="fa-IR" sz="3200" b="0" i="0" u="none" strike="noStrike" baseline="0" dirty="0">
              <a:latin typeface="Cambria" panose="02040503050406030204" pitchFamily="18" charset="0"/>
              <a:cs typeface="B Nazanin" panose="00000400000000000000" pitchFamily="2" charset="-78"/>
            </a:endParaRPr>
          </a:p>
          <a:p>
            <a:pPr marL="457200" marR="0" lvl="0" indent="-457200" rtl="1">
              <a:buFont typeface="+mj-lt"/>
              <a:buAutoNum type="alphaUcPeriod"/>
            </a:pPr>
            <a:r>
              <a:rPr lang="ar-SA" sz="3200" b="0" i="0" u="none" strike="noStrike" baseline="0" dirty="0">
                <a:latin typeface="Cambria" panose="02040503050406030204" pitchFamily="18" charset="0"/>
                <a:cs typeface="B Nazanin" panose="00000400000000000000" pitchFamily="2" charset="-78"/>
              </a:rPr>
              <a:t>اخلاقیات </a:t>
            </a:r>
            <a:r>
              <a:rPr lang="fa-IR" sz="3200" b="0" i="0" u="none" strike="noStrike" baseline="0" dirty="0">
                <a:latin typeface="Cambria" panose="02040503050406030204" pitchFamily="18" charset="0"/>
                <a:cs typeface="B Nazanin" panose="00000400000000000000" pitchFamily="2" charset="-78"/>
              </a:rPr>
              <a:t>(</a:t>
            </a:r>
            <a:r>
              <a:rPr lang="en-US" sz="3200" b="0" i="0" u="none" strike="noStrike" baseline="0" dirty="0">
                <a:latin typeface="Cambria" panose="02040503050406030204" pitchFamily="18" charset="0"/>
                <a:cs typeface="B Nazanin" panose="00000400000000000000" pitchFamily="2" charset="-78"/>
              </a:rPr>
              <a:t>Morality </a:t>
            </a:r>
            <a:r>
              <a:rPr lang="ar-SA" sz="3200" b="0" i="0" u="none" strike="noStrike" baseline="0" dirty="0">
                <a:latin typeface="Cambria" panose="02040503050406030204" pitchFamily="18" charset="0"/>
                <a:cs typeface="B Nazanin" panose="00000400000000000000" pitchFamily="2" charset="-78"/>
              </a:rPr>
              <a:t> </a:t>
            </a:r>
            <a:r>
              <a:rPr lang="fa-IR" sz="3200" b="0" i="0" u="none" strike="noStrike" baseline="0" dirty="0">
                <a:latin typeface="Cambria" panose="02040503050406030204" pitchFamily="18" charset="0"/>
                <a:cs typeface="B Nazanin" panose="00000400000000000000" pitchFamily="2" charset="-78"/>
              </a:rPr>
              <a:t>)</a:t>
            </a:r>
            <a:r>
              <a:rPr lang="ar-SA" sz="3200" b="0" i="0" u="none" strike="noStrike" baseline="0" dirty="0">
                <a:latin typeface="Cambria" panose="02040503050406030204" pitchFamily="18" charset="0"/>
                <a:cs typeface="B Nazanin" panose="00000400000000000000" pitchFamily="2" charset="-78"/>
              </a:rPr>
              <a:t> مسئله ی عمل کردن </a:t>
            </a:r>
            <a:r>
              <a:rPr lang="ar-SA" sz="3200" b="0" i="0" u="none" strike="noStrike" baseline="0" dirty="0">
                <a:solidFill>
                  <a:srgbClr val="FF0000"/>
                </a:solidFill>
                <a:latin typeface="Cambria" panose="02040503050406030204" pitchFamily="18" charset="0"/>
                <a:cs typeface="B Nazanin" panose="00000400000000000000" pitchFamily="2" charset="-78"/>
              </a:rPr>
              <a:t>" </a:t>
            </a:r>
            <a:r>
              <a:rPr lang="en-US" sz="3200" b="0" i="0" u="none" strike="noStrike" baseline="0" dirty="0">
                <a:solidFill>
                  <a:srgbClr val="FF0000"/>
                </a:solidFill>
                <a:latin typeface="Cambria" panose="02040503050406030204" pitchFamily="18" charset="0"/>
                <a:cs typeface="B Nazanin" panose="00000400000000000000" pitchFamily="2" charset="-78"/>
              </a:rPr>
              <a:t>doing</a:t>
            </a:r>
            <a:r>
              <a:rPr lang="ar-SA" sz="3200" b="0" i="0" u="none" strike="noStrike" baseline="0" dirty="0">
                <a:solidFill>
                  <a:srgbClr val="FF0000"/>
                </a:solidFill>
                <a:latin typeface="Cambria" panose="02040503050406030204" pitchFamily="18" charset="0"/>
                <a:cs typeface="B Nazanin" panose="00000400000000000000" pitchFamily="2" charset="-78"/>
              </a:rPr>
              <a:t> " </a:t>
            </a:r>
            <a:r>
              <a:rPr lang="ar-SA" sz="3200" b="0" i="0" u="none" strike="noStrike" baseline="0" dirty="0">
                <a:latin typeface="Cambria" panose="02040503050406030204" pitchFamily="18" charset="0"/>
                <a:cs typeface="B Nazanin" panose="00000400000000000000" pitchFamily="2" charset="-78"/>
              </a:rPr>
              <a:t>است</a:t>
            </a:r>
            <a:r>
              <a:rPr lang="ar-SA" b="0" i="0" u="none" strike="noStrike" baseline="0" dirty="0">
                <a:latin typeface="Cambria" panose="02040503050406030204" pitchFamily="18" charset="0"/>
                <a:cs typeface="B Nazanin" panose="00000400000000000000" pitchFamily="2" charset="-78"/>
              </a:rPr>
              <a:t>. </a:t>
            </a:r>
          </a:p>
          <a:p>
            <a:endParaRPr lang="en-US" dirty="0"/>
          </a:p>
        </p:txBody>
      </p:sp>
    </p:spTree>
    <p:extLst>
      <p:ext uri="{BB962C8B-B14F-4D97-AF65-F5344CB8AC3E}">
        <p14:creationId xmlns:p14="http://schemas.microsoft.com/office/powerpoint/2010/main" val="18652750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3D494-64AA-4096-AD45-A377E0D5B1F2}"/>
              </a:ext>
            </a:extLst>
          </p:cNvPr>
          <p:cNvSpPr>
            <a:spLocks noGrp="1"/>
          </p:cNvSpPr>
          <p:nvPr>
            <p:ph type="title"/>
          </p:nvPr>
        </p:nvSpPr>
        <p:spPr/>
        <p:txBody>
          <a:bodyPr/>
          <a:lstStyle/>
          <a:p>
            <a:pPr marR="0" rtl="1"/>
            <a:r>
              <a:rPr lang="ar-SA" b="1" i="0" u="none" strike="noStrike" kern="1400" baseline="0" dirty="0">
                <a:solidFill>
                  <a:srgbClr val="FF0000"/>
                </a:solidFill>
                <a:latin typeface="Times New Roman" panose="02020603050405020304" pitchFamily="18" charset="0"/>
              </a:rPr>
              <a:t>اخلاق </a:t>
            </a:r>
            <a:r>
              <a:rPr lang="ar-SA" b="1" kern="1400" dirty="0">
                <a:solidFill>
                  <a:srgbClr val="FF0000"/>
                </a:solidFill>
                <a:latin typeface="Times New Roman" panose="02020603050405020304" pitchFamily="18" charset="0"/>
              </a:rPr>
              <a:t>پزشکی</a:t>
            </a:r>
            <a:r>
              <a:rPr lang="en-US" b="1" kern="1400" dirty="0">
                <a:solidFill>
                  <a:srgbClr val="FF0000"/>
                </a:solidFill>
                <a:latin typeface="Times New Roman" panose="02020603050405020304" pitchFamily="18" charset="0"/>
              </a:rPr>
              <a:t>(Medical Ethics)</a:t>
            </a:r>
            <a:r>
              <a:rPr lang="ar-SA" b="1" kern="1400" dirty="0">
                <a:solidFill>
                  <a:srgbClr val="FF0000"/>
                </a:solidFill>
                <a:latin typeface="Times New Roman" panose="02020603050405020304" pitchFamily="18" charset="0"/>
              </a:rPr>
              <a:t> چیست؟</a:t>
            </a:r>
          </a:p>
        </p:txBody>
      </p:sp>
      <p:sp>
        <p:nvSpPr>
          <p:cNvPr id="3" name="Text Placeholder 2">
            <a:extLst>
              <a:ext uri="{FF2B5EF4-FFF2-40B4-BE49-F238E27FC236}">
                <a16:creationId xmlns:a16="http://schemas.microsoft.com/office/drawing/2014/main" id="{00416F06-7E83-4D4A-8348-971D18540163}"/>
              </a:ext>
            </a:extLst>
          </p:cNvPr>
          <p:cNvSpPr>
            <a:spLocks noGrp="1"/>
          </p:cNvSpPr>
          <p:nvPr>
            <p:ph type="body" idx="1"/>
          </p:nvPr>
        </p:nvSpPr>
        <p:spPr>
          <a:xfrm>
            <a:off x="838199" y="1825625"/>
            <a:ext cx="10995837" cy="4667250"/>
          </a:xfrm>
        </p:spPr>
        <p:txBody>
          <a:bodyPr>
            <a:normAutofit/>
          </a:bodyPr>
          <a:lstStyle/>
          <a:p>
            <a:pPr marR="0" lvl="0" rtl="1"/>
            <a:r>
              <a:rPr lang="ar-SA" i="0" u="none" strike="noStrike" baseline="0" dirty="0">
                <a:cs typeface="B Nazanin" panose="00000400000000000000" pitchFamily="2" charset="-78"/>
              </a:rPr>
              <a:t>اخلاق</a:t>
            </a:r>
            <a:r>
              <a:rPr lang="en-US" i="0" u="none" strike="noStrike" baseline="0" dirty="0">
                <a:cs typeface="B Nazanin" panose="00000400000000000000" pitchFamily="2" charset="-78"/>
              </a:rPr>
              <a:t> (Ethics) </a:t>
            </a:r>
            <a:r>
              <a:rPr lang="ar-SA" i="0" u="none" strike="noStrike" baseline="0" dirty="0">
                <a:cs typeface="B Nazanin" panose="00000400000000000000" pitchFamily="2" charset="-78"/>
              </a:rPr>
              <a:t> با </a:t>
            </a:r>
            <a:r>
              <a:rPr lang="ar-SA" i="0" u="none" strike="noStrike" baseline="0" dirty="0">
                <a:solidFill>
                  <a:srgbClr val="FF0000"/>
                </a:solidFill>
                <a:cs typeface="B Nazanin" panose="00000400000000000000" pitchFamily="2" charset="-78"/>
              </a:rPr>
              <a:t>تمامی جنبه های رفتار و تصمیم گیری انسان در ارتباط </a:t>
            </a:r>
            <a:r>
              <a:rPr lang="ar-SA" i="0" u="none" strike="noStrike" baseline="0" dirty="0">
                <a:cs typeface="B Nazanin" panose="00000400000000000000" pitchFamily="2" charset="-78"/>
              </a:rPr>
              <a:t>است، حوزه پیچیده و وسیعی برای مطالعه با شاخه ها و زیرشاخه های متعدد است. </a:t>
            </a:r>
            <a:endParaRPr lang="en-US" i="0" u="none" strike="noStrike" baseline="0" dirty="0">
              <a:cs typeface="B Nazanin" panose="00000400000000000000" pitchFamily="2" charset="-78"/>
            </a:endParaRPr>
          </a:p>
          <a:p>
            <a:pPr marR="0" lvl="0" rtl="1"/>
            <a:endParaRPr lang="ar-SA" i="0" u="none" strike="noStrike" baseline="0" dirty="0">
              <a:cs typeface="B Nazanin" panose="00000400000000000000" pitchFamily="2" charset="-78"/>
            </a:endParaRPr>
          </a:p>
          <a:p>
            <a:pPr marR="0" lvl="0" rtl="1"/>
            <a:r>
              <a:rPr lang="ar-SA" i="0" u="none" strike="noStrike" baseline="0" dirty="0">
                <a:cs typeface="B Nazanin" panose="00000400000000000000" pitchFamily="2" charset="-78"/>
              </a:rPr>
              <a:t>تما</a:t>
            </a:r>
            <a:r>
              <a:rPr lang="fa-IR" i="0" u="none" strike="noStrike" baseline="0" dirty="0">
                <a:cs typeface="B Nazanin" panose="00000400000000000000" pitchFamily="2" charset="-78"/>
              </a:rPr>
              <a:t>م</a:t>
            </a:r>
            <a:r>
              <a:rPr lang="ar-SA" i="0" u="none" strike="noStrike" baseline="0" dirty="0">
                <a:cs typeface="B Nazanin" panose="00000400000000000000" pitchFamily="2" charset="-78"/>
              </a:rPr>
              <a:t> بحث ما روی  "</a:t>
            </a:r>
            <a:r>
              <a:rPr lang="ar-SA" i="0" u="none" strike="noStrike" baseline="0" dirty="0">
                <a:solidFill>
                  <a:srgbClr val="FF0000"/>
                </a:solidFill>
                <a:cs typeface="B Nazanin" panose="00000400000000000000" pitchFamily="2" charset="-78"/>
              </a:rPr>
              <a:t>اخلاق پزشکی</a:t>
            </a:r>
            <a:r>
              <a:rPr lang="fa-IR" i="0" u="none" strike="noStrike" baseline="0" dirty="0">
                <a:solidFill>
                  <a:srgbClr val="FF0000"/>
                </a:solidFill>
                <a:cs typeface="B Nazanin" panose="00000400000000000000" pitchFamily="2" charset="-78"/>
              </a:rPr>
              <a:t> </a:t>
            </a:r>
            <a:r>
              <a:rPr lang="ar-SA" i="0" u="none" strike="noStrike" baseline="0" dirty="0">
                <a:solidFill>
                  <a:srgbClr val="FF0000"/>
                </a:solidFill>
                <a:cs typeface="B Nazanin" panose="00000400000000000000" pitchFamily="2" charset="-78"/>
              </a:rPr>
              <a:t> </a:t>
            </a:r>
            <a:r>
              <a:rPr lang="en-US" i="0" u="none" strike="noStrike" baseline="0" dirty="0">
                <a:solidFill>
                  <a:srgbClr val="FF0000"/>
                </a:solidFill>
                <a:cs typeface="B Nazanin" panose="00000400000000000000" pitchFamily="2" charset="-78"/>
              </a:rPr>
              <a:t> </a:t>
            </a:r>
            <a:r>
              <a:rPr lang="en-US" i="0" u="none" strike="noStrike" baseline="0" dirty="0">
                <a:latin typeface="Arial" panose="020B0604020202020204" pitchFamily="34" charset="0"/>
                <a:cs typeface="B Nazanin" panose="00000400000000000000" pitchFamily="2" charset="-78"/>
              </a:rPr>
              <a:t>Medical Ethics</a:t>
            </a:r>
            <a:r>
              <a:rPr lang="ar-SA" i="0" u="none" strike="noStrike" baseline="0" dirty="0">
                <a:latin typeface="Arial" panose="020B0604020202020204" pitchFamily="34" charset="0"/>
                <a:cs typeface="B Nazanin" panose="00000400000000000000" pitchFamily="2" charset="-78"/>
              </a:rPr>
              <a:t>" است.</a:t>
            </a:r>
            <a:endParaRPr lang="fa-IR" i="0" u="none" strike="noStrike" baseline="0" dirty="0">
              <a:latin typeface="Arial" panose="020B0604020202020204" pitchFamily="34" charset="0"/>
              <a:cs typeface="B Nazanin" panose="00000400000000000000" pitchFamily="2" charset="-78"/>
            </a:endParaRPr>
          </a:p>
          <a:p>
            <a:pPr marR="0" lvl="0" rtl="1"/>
            <a:endParaRPr lang="ar-SA" i="0" u="none" strike="noStrike" baseline="0" dirty="0">
              <a:latin typeface="Arial" panose="020B0604020202020204" pitchFamily="34" charset="0"/>
              <a:cs typeface="B Nazanin" panose="00000400000000000000" pitchFamily="2" charset="-78"/>
            </a:endParaRPr>
          </a:p>
          <a:p>
            <a:pPr marR="0" lvl="0" rtl="1"/>
            <a:r>
              <a:rPr lang="ar-SA" i="0" u="none" strike="noStrike" baseline="0" dirty="0">
                <a:cs typeface="B Nazanin" panose="00000400000000000000" pitchFamily="2" charset="-78"/>
              </a:rPr>
              <a:t>اخلاق پزشکی </a:t>
            </a:r>
            <a:r>
              <a:rPr lang="ar-SA" i="0" u="none" strike="noStrike" baseline="0" dirty="0">
                <a:solidFill>
                  <a:srgbClr val="FF0000"/>
                </a:solidFill>
                <a:cs typeface="B Nazanin" panose="00000400000000000000" pitchFamily="2" charset="-78"/>
              </a:rPr>
              <a:t>شاخه ای از</a:t>
            </a:r>
            <a:r>
              <a:rPr lang="ar-SA" b="1" i="0" u="none" strike="noStrike" baseline="0" dirty="0">
                <a:solidFill>
                  <a:srgbClr val="FF0000"/>
                </a:solidFill>
                <a:cs typeface="B Nazanin" panose="00000400000000000000" pitchFamily="2" charset="-78"/>
              </a:rPr>
              <a:t> اخلاق</a:t>
            </a:r>
            <a:r>
              <a:rPr lang="fa-IR" b="1" i="0" u="none" strike="noStrike" baseline="0" dirty="0">
                <a:solidFill>
                  <a:srgbClr val="FF0000"/>
                </a:solidFill>
                <a:cs typeface="B Nazanin" panose="00000400000000000000" pitchFamily="2" charset="-78"/>
              </a:rPr>
              <a:t> کاربردی است</a:t>
            </a:r>
            <a:r>
              <a:rPr lang="ar-SA" b="1" i="0" u="none" strike="noStrike" baseline="0" dirty="0">
                <a:solidFill>
                  <a:srgbClr val="FF0000"/>
                </a:solidFill>
                <a:cs typeface="B Nazanin" panose="00000400000000000000" pitchFamily="2" charset="-78"/>
              </a:rPr>
              <a:t> </a:t>
            </a:r>
            <a:r>
              <a:rPr lang="ar-SA" i="0" u="none" strike="noStrike" baseline="0" dirty="0">
                <a:cs typeface="B Nazanin" panose="00000400000000000000" pitchFamily="2" charset="-78"/>
              </a:rPr>
              <a:t>که در ارتباط با موضوعات اخلاقی </a:t>
            </a:r>
            <a:r>
              <a:rPr lang="en-US" i="0" u="none" strike="noStrike" baseline="0" dirty="0">
                <a:cs typeface="B Nazanin" panose="00000400000000000000" pitchFamily="2" charset="-78"/>
              </a:rPr>
              <a:t>(Moral)</a:t>
            </a:r>
            <a:r>
              <a:rPr lang="ar-SA" i="0" u="none" strike="noStrike" baseline="0" dirty="0">
                <a:cs typeface="B Nazanin" panose="00000400000000000000" pitchFamily="2" charset="-78"/>
              </a:rPr>
              <a:t> در حرفه پزشکی می باشد. </a:t>
            </a:r>
            <a:endParaRPr lang="fa-IR" i="0" u="none" strike="noStrike" baseline="0" dirty="0">
              <a:cs typeface="B Nazanin" panose="00000400000000000000" pitchFamily="2" charset="-78"/>
            </a:endParaRPr>
          </a:p>
          <a:p>
            <a:pPr marR="0" lvl="0" rtl="1"/>
            <a:endParaRPr lang="ar-SA" i="0" u="none" strike="noStrike" baseline="0" dirty="0">
              <a:cs typeface="B Nazanin" panose="00000400000000000000" pitchFamily="2" charset="-78"/>
            </a:endParaRPr>
          </a:p>
          <a:p>
            <a:pPr marR="0" lvl="0" rtl="1"/>
            <a:r>
              <a:rPr lang="ar-SA" i="0" u="none" strike="noStrike" baseline="0" dirty="0">
                <a:cs typeface="B Nazanin" panose="00000400000000000000" pitchFamily="2" charset="-78"/>
              </a:rPr>
              <a:t>اخلاق پزشکی بسیار نزدیک و مرتبط با </a:t>
            </a:r>
            <a:r>
              <a:rPr lang="ar-SA" b="1" i="0" u="none" strike="noStrike" baseline="0" dirty="0">
                <a:solidFill>
                  <a:srgbClr val="FF0000"/>
                </a:solidFill>
                <a:cs typeface="B Nazanin" panose="00000400000000000000" pitchFamily="2" charset="-78"/>
              </a:rPr>
              <a:t>بیواتیک</a:t>
            </a:r>
            <a:r>
              <a:rPr lang="ar-SA" b="1" i="0" u="none" strike="noStrike" baseline="0" dirty="0">
                <a:cs typeface="B Nazanin" panose="00000400000000000000" pitchFamily="2" charset="-78"/>
              </a:rPr>
              <a:t> </a:t>
            </a:r>
            <a:r>
              <a:rPr lang="en-US" b="1" i="0" u="none" strike="noStrike" baseline="0" dirty="0">
                <a:cs typeface="B Nazanin" panose="00000400000000000000" pitchFamily="2" charset="-78"/>
              </a:rPr>
              <a:t>(B</a:t>
            </a:r>
            <a:r>
              <a:rPr lang="en-US" b="1" i="0" u="none" strike="noStrike" baseline="0" dirty="0">
                <a:latin typeface="Arial" panose="020B0604020202020204" pitchFamily="34" charset="0"/>
                <a:cs typeface="B Nazanin" panose="00000400000000000000" pitchFamily="2" charset="-78"/>
              </a:rPr>
              <a:t>ioethics)</a:t>
            </a:r>
            <a:r>
              <a:rPr lang="ar-SA" b="1" i="0" u="none" strike="noStrike" baseline="0" dirty="0">
                <a:latin typeface="Arial" panose="020B0604020202020204" pitchFamily="34" charset="0"/>
                <a:cs typeface="B Nazanin" panose="00000400000000000000" pitchFamily="2" charset="-78"/>
              </a:rPr>
              <a:t> (اخلاق زیستی) </a:t>
            </a:r>
            <a:r>
              <a:rPr lang="ar-SA" i="0" u="none" strike="noStrike" baseline="0" dirty="0">
                <a:latin typeface="Arial" panose="020B0604020202020204" pitchFamily="34" charset="0"/>
                <a:cs typeface="B Nazanin" panose="00000400000000000000" pitchFamily="2" charset="-78"/>
              </a:rPr>
              <a:t>است ولی دقیقاً با آن برابر نیست.</a:t>
            </a:r>
          </a:p>
          <a:p>
            <a:pPr marR="0" lvl="0" rtl="1"/>
            <a:r>
              <a:rPr lang="ar-SA" i="0" u="none" strike="noStrike" baseline="0" dirty="0">
                <a:cs typeface="B Nazanin" panose="00000400000000000000" pitchFamily="2" charset="-78"/>
              </a:rPr>
              <a:t> </a:t>
            </a:r>
            <a:r>
              <a:rPr lang="fa-IR" dirty="0"/>
              <a:t>بر خلاف بیواتیک که دامنه گسترده ای دارد </a:t>
            </a:r>
            <a:r>
              <a:rPr lang="ar-SA" i="0" u="none" strike="noStrike" baseline="0" dirty="0">
                <a:cs typeface="B Nazanin" panose="00000400000000000000" pitchFamily="2" charset="-78"/>
              </a:rPr>
              <a:t>اخلاق پزشکی</a:t>
            </a:r>
            <a:r>
              <a:rPr lang="en-US" dirty="0"/>
              <a:t> </a:t>
            </a:r>
            <a:r>
              <a:rPr lang="fa-IR" dirty="0"/>
              <a:t>متمرکز بر </a:t>
            </a:r>
            <a:r>
              <a:rPr lang="ar-SA" i="0" u="none" strike="noStrike" baseline="0" dirty="0">
                <a:solidFill>
                  <a:srgbClr val="FF0000"/>
                </a:solidFill>
                <a:cs typeface="B Nazanin" panose="00000400000000000000" pitchFamily="2" charset="-78"/>
              </a:rPr>
              <a:t>موضوعات حرفه پزشکی </a:t>
            </a:r>
            <a:r>
              <a:rPr lang="fa-IR" i="0" u="none" strike="noStrike" baseline="0" dirty="0">
                <a:cs typeface="B Nazanin" panose="00000400000000000000" pitchFamily="2" charset="-78"/>
              </a:rPr>
              <a:t>است</a:t>
            </a:r>
            <a:r>
              <a:rPr lang="en-US" i="0" u="none" strike="noStrike" baseline="0" dirty="0">
                <a:cs typeface="B Nazanin" panose="00000400000000000000" pitchFamily="2" charset="-78"/>
              </a:rPr>
              <a:t>.</a:t>
            </a:r>
            <a:endParaRPr lang="fa-IR" i="0" u="none" strike="noStrike" baseline="0" dirty="0">
              <a:cs typeface="B Nazanin" panose="00000400000000000000" pitchFamily="2" charset="-78"/>
            </a:endParaRPr>
          </a:p>
        </p:txBody>
      </p:sp>
    </p:spTree>
    <p:extLst>
      <p:ext uri="{BB962C8B-B14F-4D97-AF65-F5344CB8AC3E}">
        <p14:creationId xmlns:p14="http://schemas.microsoft.com/office/powerpoint/2010/main" val="17845895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10554A-4FA9-4EF5-8EF2-36942DAE3D60}"/>
              </a:ext>
            </a:extLst>
          </p:cNvPr>
          <p:cNvPicPr>
            <a:picLocks noChangeAspect="1"/>
          </p:cNvPicPr>
          <p:nvPr/>
        </p:nvPicPr>
        <p:blipFill>
          <a:blip r:embed="rId2"/>
          <a:stretch>
            <a:fillRect/>
          </a:stretch>
        </p:blipFill>
        <p:spPr>
          <a:xfrm>
            <a:off x="3173470" y="-2093"/>
            <a:ext cx="6499036" cy="6860093"/>
          </a:xfrm>
          <a:prstGeom prst="rect">
            <a:avLst/>
          </a:prstGeom>
        </p:spPr>
      </p:pic>
    </p:spTree>
    <p:extLst>
      <p:ext uri="{BB962C8B-B14F-4D97-AF65-F5344CB8AC3E}">
        <p14:creationId xmlns:p14="http://schemas.microsoft.com/office/powerpoint/2010/main" val="4960485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3D494-64AA-4096-AD45-A377E0D5B1F2}"/>
              </a:ext>
            </a:extLst>
          </p:cNvPr>
          <p:cNvSpPr>
            <a:spLocks noGrp="1"/>
          </p:cNvSpPr>
          <p:nvPr>
            <p:ph type="title"/>
          </p:nvPr>
        </p:nvSpPr>
        <p:spPr/>
        <p:txBody>
          <a:bodyPr/>
          <a:lstStyle/>
          <a:p>
            <a:pPr marR="0" rtl="1"/>
            <a:r>
              <a:rPr lang="ar-SA" b="1" kern="1400" dirty="0">
                <a:solidFill>
                  <a:srgbClr val="002060"/>
                </a:solidFill>
                <a:latin typeface="Times New Roman" panose="02020603050405020304" pitchFamily="18" charset="0"/>
              </a:rPr>
              <a:t> اخلاق زیستی</a:t>
            </a:r>
            <a:r>
              <a:rPr lang="fa-IR" b="1" kern="1400" dirty="0">
                <a:solidFill>
                  <a:srgbClr val="002060"/>
                </a:solidFill>
                <a:latin typeface="Times New Roman" panose="02020603050405020304" pitchFamily="18" charset="0"/>
              </a:rPr>
              <a:t> </a:t>
            </a:r>
            <a:r>
              <a:rPr lang="ar-SA" b="1" kern="1400" dirty="0">
                <a:solidFill>
                  <a:srgbClr val="002060"/>
                </a:solidFill>
                <a:latin typeface="Times New Roman" panose="02020603050405020304" pitchFamily="18" charset="0"/>
              </a:rPr>
              <a:t>چیست؟</a:t>
            </a:r>
          </a:p>
        </p:txBody>
      </p:sp>
      <p:sp>
        <p:nvSpPr>
          <p:cNvPr id="3" name="Text Placeholder 2">
            <a:extLst>
              <a:ext uri="{FF2B5EF4-FFF2-40B4-BE49-F238E27FC236}">
                <a16:creationId xmlns:a16="http://schemas.microsoft.com/office/drawing/2014/main" id="{00416F06-7E83-4D4A-8348-971D18540163}"/>
              </a:ext>
            </a:extLst>
          </p:cNvPr>
          <p:cNvSpPr>
            <a:spLocks noGrp="1"/>
          </p:cNvSpPr>
          <p:nvPr>
            <p:ph type="body" idx="1"/>
          </p:nvPr>
        </p:nvSpPr>
        <p:spPr>
          <a:xfrm>
            <a:off x="838199" y="1825625"/>
            <a:ext cx="10995837" cy="4667250"/>
          </a:xfrm>
        </p:spPr>
        <p:txBody>
          <a:bodyPr>
            <a:normAutofit/>
          </a:bodyPr>
          <a:lstStyle/>
          <a:p>
            <a:pPr marR="0" lvl="0" rtl="1"/>
            <a:endParaRPr lang="en-US" b="0" i="0" u="none" strike="noStrike" baseline="0" dirty="0">
              <a:cs typeface="B Nazanin" panose="00000400000000000000" pitchFamily="2" charset="-78"/>
            </a:endParaRPr>
          </a:p>
          <a:p>
            <a:pPr marR="0" lvl="0" rtl="1"/>
            <a:r>
              <a:rPr lang="ar-SA" b="0" i="0" u="none" strike="noStrike" baseline="0" dirty="0">
                <a:cs typeface="B Nazanin" panose="00000400000000000000" pitchFamily="2" charset="-78"/>
              </a:rPr>
              <a:t> </a:t>
            </a:r>
            <a:r>
              <a:rPr lang="ar-SA" b="1" i="0" u="none" strike="noStrike" baseline="0" dirty="0">
                <a:solidFill>
                  <a:srgbClr val="FF0000"/>
                </a:solidFill>
                <a:cs typeface="B Nazanin" panose="00000400000000000000" pitchFamily="2" charset="-78"/>
              </a:rPr>
              <a:t>اخلاق زیستی</a:t>
            </a:r>
            <a:r>
              <a:rPr lang="fa-IR" b="1" i="0" u="none" strike="noStrike" baseline="0" dirty="0">
                <a:solidFill>
                  <a:srgbClr val="FF0000"/>
                </a:solidFill>
                <a:cs typeface="B Nazanin" panose="00000400000000000000" pitchFamily="2" charset="-78"/>
              </a:rPr>
              <a:t> </a:t>
            </a:r>
            <a:r>
              <a:rPr lang="en-US" b="1" i="0" u="none" strike="noStrike" baseline="0" dirty="0">
                <a:solidFill>
                  <a:srgbClr val="FF0000"/>
                </a:solidFill>
                <a:cs typeface="B Nazanin" panose="00000400000000000000" pitchFamily="2" charset="-78"/>
              </a:rPr>
              <a:t>(bioethics)</a:t>
            </a:r>
            <a:r>
              <a:rPr lang="ar-SA" b="1" i="0" u="none" strike="noStrike" baseline="0" dirty="0">
                <a:solidFill>
                  <a:srgbClr val="FF0000"/>
                </a:solidFill>
                <a:cs typeface="B Nazanin" panose="00000400000000000000" pitchFamily="2" charset="-78"/>
              </a:rPr>
              <a:t> </a:t>
            </a:r>
            <a:r>
              <a:rPr lang="fa-IR" b="1" i="0" u="none" strike="noStrike" baseline="0" dirty="0">
                <a:solidFill>
                  <a:srgbClr val="FF0000"/>
                </a:solidFill>
                <a:cs typeface="B Nazanin" panose="00000400000000000000" pitchFamily="2" charset="-78"/>
              </a:rPr>
              <a:t>: </a:t>
            </a:r>
            <a:r>
              <a:rPr lang="ar-SA" b="0" i="0" u="none" strike="noStrike" baseline="0" dirty="0">
                <a:cs typeface="B Nazanin" panose="00000400000000000000" pitchFamily="2" charset="-78"/>
              </a:rPr>
              <a:t>موضوعی گسترده است که از موضوعات اخلاقی</a:t>
            </a:r>
            <a:r>
              <a:rPr lang="fa-IR" b="0" i="0" u="none" strike="noStrike" baseline="0" dirty="0">
                <a:cs typeface="B Nazanin" panose="00000400000000000000" pitchFamily="2" charset="-78"/>
              </a:rPr>
              <a:t> </a:t>
            </a:r>
            <a:r>
              <a:rPr lang="ar-SA" b="0" i="0" u="none" strike="noStrike" baseline="0" dirty="0">
                <a:cs typeface="B Nazanin" panose="00000400000000000000" pitchFamily="2" charset="-78"/>
              </a:rPr>
              <a:t>که در نتیجه پیشرفت در علوم زیستی ایجاد می شوند</a:t>
            </a:r>
            <a:r>
              <a:rPr lang="fa-IR" b="0" i="0" u="none" strike="noStrike" baseline="0" dirty="0">
                <a:cs typeface="B Nazanin" panose="00000400000000000000" pitchFamily="2" charset="-78"/>
              </a:rPr>
              <a:t>.</a:t>
            </a:r>
          </a:p>
          <a:p>
            <a:pPr marR="0" lvl="0" rtl="1"/>
            <a:r>
              <a:rPr lang="ar-SA" b="0" i="0" u="none" strike="noStrike" baseline="0" dirty="0">
                <a:cs typeface="B Nazanin" panose="00000400000000000000" pitchFamily="2" charset="-78"/>
              </a:rPr>
              <a:t> </a:t>
            </a:r>
            <a:r>
              <a:rPr lang="ar-SA" b="1" i="0" u="none" strike="noStrike" baseline="0" dirty="0">
                <a:solidFill>
                  <a:srgbClr val="FF0000"/>
                </a:solidFill>
                <a:cs typeface="B Nazanin" panose="00000400000000000000" pitchFamily="2" charset="-78"/>
              </a:rPr>
              <a:t>اخلاق زیستی</a:t>
            </a:r>
            <a:r>
              <a:rPr lang="fa-IR" b="1" i="0" u="none" strike="noStrike" baseline="0" dirty="0">
                <a:solidFill>
                  <a:srgbClr val="FF0000"/>
                </a:solidFill>
                <a:cs typeface="B Nazanin" panose="00000400000000000000" pitchFamily="2" charset="-78"/>
              </a:rPr>
              <a:t> </a:t>
            </a:r>
            <a:r>
              <a:rPr lang="ar-SA" b="0" i="0" u="none" strike="noStrike" baseline="0" dirty="0">
                <a:cs typeface="B Nazanin" panose="00000400000000000000" pitchFamily="2" charset="-78"/>
              </a:rPr>
              <a:t>به نوعی عام صحبت می کند.</a:t>
            </a:r>
            <a:endParaRPr lang="fa-IR" b="0" i="0" u="none" strike="noStrike" baseline="0" dirty="0">
              <a:cs typeface="B Nazanin" panose="00000400000000000000" pitchFamily="2" charset="-78"/>
            </a:endParaRPr>
          </a:p>
          <a:p>
            <a:pPr marL="0" marR="0" lvl="0" indent="0" algn="l" rtl="1">
              <a:buNone/>
            </a:pPr>
            <a:r>
              <a:rPr lang="en-US" b="1" dirty="0">
                <a:solidFill>
                  <a:schemeClr val="tx2"/>
                </a:solidFill>
              </a:rPr>
              <a:t>Bioethics is the study of </a:t>
            </a:r>
            <a:r>
              <a:rPr lang="en-US" b="1" dirty="0">
                <a:solidFill>
                  <a:srgbClr val="FF0000"/>
                </a:solidFill>
              </a:rPr>
              <a:t>the </a:t>
            </a:r>
            <a:r>
              <a:rPr lang="en-US" b="1" dirty="0">
                <a:solidFill>
                  <a:srgbClr val="FF0000"/>
                </a:solidFill>
                <a:hlinkClick r:id="rId2" tooltip="Ethics">
                  <a:extLst>
                    <a:ext uri="{A12FA001-AC4F-418D-AE19-62706E023703}">
                      <ahyp:hlinkClr xmlns:ahyp="http://schemas.microsoft.com/office/drawing/2018/hyperlinkcolor" val="tx"/>
                    </a:ext>
                  </a:extLst>
                </a:hlinkClick>
              </a:rPr>
              <a:t>ethical issues</a:t>
            </a:r>
            <a:r>
              <a:rPr lang="en-US" b="1" dirty="0">
                <a:solidFill>
                  <a:srgbClr val="FF0000"/>
                </a:solidFill>
              </a:rPr>
              <a:t> </a:t>
            </a:r>
            <a:r>
              <a:rPr lang="en-US" b="1" dirty="0">
                <a:solidFill>
                  <a:schemeClr val="tx2"/>
                </a:solidFill>
              </a:rPr>
              <a:t>emerging from advances in </a:t>
            </a:r>
            <a:r>
              <a:rPr lang="en-US" b="1" dirty="0">
                <a:solidFill>
                  <a:schemeClr val="tx2"/>
                </a:solidFill>
                <a:hlinkClick r:id="rId3" tooltip="Biology">
                  <a:extLst>
                    <a:ext uri="{A12FA001-AC4F-418D-AE19-62706E023703}">
                      <ahyp:hlinkClr xmlns:ahyp="http://schemas.microsoft.com/office/drawing/2018/hyperlinkcolor" val="tx"/>
                    </a:ext>
                  </a:extLst>
                </a:hlinkClick>
              </a:rPr>
              <a:t>biology</a:t>
            </a:r>
            <a:r>
              <a:rPr lang="en-US" b="1" dirty="0">
                <a:solidFill>
                  <a:schemeClr val="tx2"/>
                </a:solidFill>
              </a:rPr>
              <a:t> and </a:t>
            </a:r>
            <a:r>
              <a:rPr lang="en-US" b="1" dirty="0">
                <a:solidFill>
                  <a:schemeClr val="tx2"/>
                </a:solidFill>
                <a:hlinkClick r:id="rId4" tooltip="Medicine">
                  <a:extLst>
                    <a:ext uri="{A12FA001-AC4F-418D-AE19-62706E023703}">
                      <ahyp:hlinkClr xmlns:ahyp="http://schemas.microsoft.com/office/drawing/2018/hyperlinkcolor" val="tx"/>
                    </a:ext>
                  </a:extLst>
                </a:hlinkClick>
              </a:rPr>
              <a:t>medicine</a:t>
            </a:r>
            <a:r>
              <a:rPr lang="en-US" b="1" dirty="0">
                <a:solidFill>
                  <a:schemeClr val="tx2"/>
                </a:solidFill>
              </a:rPr>
              <a:t>.</a:t>
            </a:r>
            <a:endParaRPr lang="fa-IR" b="1" i="0" u="none" strike="noStrike" baseline="0" dirty="0">
              <a:solidFill>
                <a:schemeClr val="tx2"/>
              </a:solidFill>
              <a:cs typeface="B Nazanin" panose="00000400000000000000" pitchFamily="2" charset="-78"/>
            </a:endParaRPr>
          </a:p>
          <a:p>
            <a:pPr marL="0" lvl="0" indent="0">
              <a:buNone/>
            </a:pPr>
            <a:r>
              <a:rPr lang="en-US" b="0" i="0" u="none" strike="noStrike" baseline="0" dirty="0">
                <a:cs typeface="B Nazanin" panose="00000400000000000000" pitchFamily="2" charset="-78"/>
              </a:rPr>
              <a:t> </a:t>
            </a:r>
          </a:p>
        </p:txBody>
      </p:sp>
    </p:spTree>
    <p:extLst>
      <p:ext uri="{BB962C8B-B14F-4D97-AF65-F5344CB8AC3E}">
        <p14:creationId xmlns:p14="http://schemas.microsoft.com/office/powerpoint/2010/main" val="24871814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E5D3F7-BA34-4878-84D0-497B4FB3042B}"/>
              </a:ext>
            </a:extLst>
          </p:cNvPr>
          <p:cNvPicPr>
            <a:picLocks noChangeAspect="1"/>
          </p:cNvPicPr>
          <p:nvPr/>
        </p:nvPicPr>
        <p:blipFill rotWithShape="1">
          <a:blip r:embed="rId2"/>
          <a:srcRect t="9239" b="15335"/>
          <a:stretch/>
        </p:blipFill>
        <p:spPr>
          <a:xfrm>
            <a:off x="1197484" y="369117"/>
            <a:ext cx="9615925" cy="5439681"/>
          </a:xfrm>
          <a:prstGeom prst="rect">
            <a:avLst/>
          </a:prstGeom>
        </p:spPr>
      </p:pic>
    </p:spTree>
    <p:extLst>
      <p:ext uri="{BB962C8B-B14F-4D97-AF65-F5344CB8AC3E}">
        <p14:creationId xmlns:p14="http://schemas.microsoft.com/office/powerpoint/2010/main" val="21225963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C6AE0-6431-419F-94D3-71136D63F0C2}"/>
              </a:ext>
            </a:extLst>
          </p:cNvPr>
          <p:cNvSpPr>
            <a:spLocks noGrp="1"/>
          </p:cNvSpPr>
          <p:nvPr>
            <p:ph type="title"/>
          </p:nvPr>
        </p:nvSpPr>
        <p:spPr/>
        <p:txBody>
          <a:bodyPr/>
          <a:lstStyle/>
          <a:p>
            <a:r>
              <a:rPr lang="fa-IR" dirty="0">
                <a:solidFill>
                  <a:srgbClr val="FF0000"/>
                </a:solidFill>
              </a:rPr>
              <a:t>فلسفه بدانیم</a:t>
            </a:r>
          </a:p>
        </p:txBody>
      </p:sp>
      <p:sp>
        <p:nvSpPr>
          <p:cNvPr id="3" name="Text Placeholder 2">
            <a:extLst>
              <a:ext uri="{FF2B5EF4-FFF2-40B4-BE49-F238E27FC236}">
                <a16:creationId xmlns:a16="http://schemas.microsoft.com/office/drawing/2014/main" id="{1CBAC4D4-1D00-4766-AE3E-DBDA16033F40}"/>
              </a:ext>
            </a:extLst>
          </p:cNvPr>
          <p:cNvSpPr>
            <a:spLocks noGrp="1"/>
          </p:cNvSpPr>
          <p:nvPr>
            <p:ph type="body" idx="1"/>
          </p:nvPr>
        </p:nvSpPr>
        <p:spPr>
          <a:xfrm>
            <a:off x="838200" y="2382474"/>
            <a:ext cx="10515600" cy="3567986"/>
          </a:xfrm>
        </p:spPr>
        <p:txBody>
          <a:bodyPr/>
          <a:lstStyle/>
          <a:p>
            <a:r>
              <a:rPr lang="fa-IR" sz="4000" dirty="0"/>
              <a:t>بعنوان یک دیسیپلین (انتظام) دانشگاهی، </a:t>
            </a:r>
            <a:r>
              <a:rPr lang="fa-IR" sz="4000" dirty="0">
                <a:solidFill>
                  <a:srgbClr val="FF0000"/>
                </a:solidFill>
              </a:rPr>
              <a:t>اخلاق پزشکی </a:t>
            </a:r>
            <a:r>
              <a:rPr lang="fa-IR" sz="4000" dirty="0"/>
              <a:t>دایره لغات خاص خود را  دارد و بسیاری  این لغات را از فلسفه قرض گرفته است.</a:t>
            </a:r>
          </a:p>
          <a:p>
            <a:endParaRPr lang="fa-IR" dirty="0"/>
          </a:p>
        </p:txBody>
      </p:sp>
    </p:spTree>
    <p:extLst>
      <p:ext uri="{BB962C8B-B14F-4D97-AF65-F5344CB8AC3E}">
        <p14:creationId xmlns:p14="http://schemas.microsoft.com/office/powerpoint/2010/main" val="6230075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72EE90-C5EB-49E1-8CC0-2DB62545768A}"/>
              </a:ext>
            </a:extLst>
          </p:cNvPr>
          <p:cNvPicPr>
            <a:picLocks noChangeAspect="1"/>
          </p:cNvPicPr>
          <p:nvPr/>
        </p:nvPicPr>
        <p:blipFill>
          <a:blip r:embed="rId2"/>
          <a:stretch>
            <a:fillRect/>
          </a:stretch>
        </p:blipFill>
        <p:spPr>
          <a:xfrm>
            <a:off x="3766657" y="537086"/>
            <a:ext cx="4681057" cy="6127929"/>
          </a:xfrm>
          <a:prstGeom prst="rect">
            <a:avLst/>
          </a:prstGeom>
        </p:spPr>
      </p:pic>
      <p:sp>
        <p:nvSpPr>
          <p:cNvPr id="5" name="Title 4">
            <a:extLst>
              <a:ext uri="{FF2B5EF4-FFF2-40B4-BE49-F238E27FC236}">
                <a16:creationId xmlns:a16="http://schemas.microsoft.com/office/drawing/2014/main" id="{FD555A7B-5723-4181-B8AA-B74C2B7FAF6C}"/>
              </a:ext>
            </a:extLst>
          </p:cNvPr>
          <p:cNvSpPr>
            <a:spLocks noGrp="1"/>
          </p:cNvSpPr>
          <p:nvPr>
            <p:ph type="title"/>
          </p:nvPr>
        </p:nvSpPr>
        <p:spPr>
          <a:xfrm>
            <a:off x="662032" y="5087451"/>
            <a:ext cx="2836178" cy="1325563"/>
          </a:xfrm>
        </p:spPr>
        <p:txBody>
          <a:bodyPr>
            <a:normAutofit/>
          </a:bodyPr>
          <a:lstStyle/>
          <a:p>
            <a:r>
              <a:rPr lang="fa-IR" sz="1800" dirty="0"/>
              <a:t>افلاطون (چپ) و ارسطو (راست)</a:t>
            </a:r>
          </a:p>
        </p:txBody>
      </p:sp>
    </p:spTree>
    <p:extLst>
      <p:ext uri="{BB962C8B-B14F-4D97-AF65-F5344CB8AC3E}">
        <p14:creationId xmlns:p14="http://schemas.microsoft.com/office/powerpoint/2010/main" val="4219727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A84386-8C68-451E-B0F7-EB3DC8CF78FA}"/>
              </a:ext>
            </a:extLst>
          </p:cNvPr>
          <p:cNvPicPr>
            <a:picLocks noChangeAspect="1"/>
          </p:cNvPicPr>
          <p:nvPr/>
        </p:nvPicPr>
        <p:blipFill rotWithShape="1">
          <a:blip r:embed="rId2"/>
          <a:srcRect t="7456" b="13665"/>
          <a:stretch/>
        </p:blipFill>
        <p:spPr>
          <a:xfrm>
            <a:off x="1783921" y="762646"/>
            <a:ext cx="7743753" cy="4581141"/>
          </a:xfrm>
          <a:prstGeom prst="rect">
            <a:avLst/>
          </a:prstGeom>
        </p:spPr>
      </p:pic>
      <p:sp>
        <p:nvSpPr>
          <p:cNvPr id="5" name="TextBox 4">
            <a:extLst>
              <a:ext uri="{FF2B5EF4-FFF2-40B4-BE49-F238E27FC236}">
                <a16:creationId xmlns:a16="http://schemas.microsoft.com/office/drawing/2014/main" id="{901C598F-5638-44A6-A772-B8DE567D0212}"/>
              </a:ext>
            </a:extLst>
          </p:cNvPr>
          <p:cNvSpPr txBox="1"/>
          <p:nvPr/>
        </p:nvSpPr>
        <p:spPr>
          <a:xfrm>
            <a:off x="7359380" y="4034997"/>
            <a:ext cx="3529668" cy="307777"/>
          </a:xfrm>
          <a:prstGeom prst="rect">
            <a:avLst/>
          </a:prstGeom>
          <a:noFill/>
        </p:spPr>
        <p:txBody>
          <a:bodyPr wrap="square">
            <a:spAutoFit/>
          </a:bodyPr>
          <a:lstStyle/>
          <a:p>
            <a:r>
              <a:rPr lang="fa-IR" sz="1400" dirty="0"/>
              <a:t>این تعهدات از حقوق بیماران / افراد تحقیق ناشی می شود</a:t>
            </a:r>
          </a:p>
        </p:txBody>
      </p:sp>
      <p:sp>
        <p:nvSpPr>
          <p:cNvPr id="6" name="TextBox 5">
            <a:extLst>
              <a:ext uri="{FF2B5EF4-FFF2-40B4-BE49-F238E27FC236}">
                <a16:creationId xmlns:a16="http://schemas.microsoft.com/office/drawing/2014/main" id="{48F05B7D-EBFD-4CDC-85DF-FA3B0EAADF46}"/>
              </a:ext>
            </a:extLst>
          </p:cNvPr>
          <p:cNvSpPr txBox="1"/>
          <p:nvPr/>
        </p:nvSpPr>
        <p:spPr>
          <a:xfrm>
            <a:off x="0" y="3665665"/>
            <a:ext cx="2363598" cy="338554"/>
          </a:xfrm>
          <a:prstGeom prst="rect">
            <a:avLst/>
          </a:prstGeom>
          <a:noFill/>
        </p:spPr>
        <p:txBody>
          <a:bodyPr wrap="square">
            <a:spAutoFit/>
          </a:bodyPr>
          <a:lstStyle/>
          <a:p>
            <a:pPr algn="ctr"/>
            <a:r>
              <a:rPr lang="fa-IR" sz="1600" dirty="0"/>
              <a:t>نقش یا تعهد مبتنی بر تعهدات</a:t>
            </a:r>
          </a:p>
        </p:txBody>
      </p:sp>
      <p:sp>
        <p:nvSpPr>
          <p:cNvPr id="8" name="TextBox 7">
            <a:extLst>
              <a:ext uri="{FF2B5EF4-FFF2-40B4-BE49-F238E27FC236}">
                <a16:creationId xmlns:a16="http://schemas.microsoft.com/office/drawing/2014/main" id="{251644D4-31C9-49C2-999E-02DDE12076F4}"/>
              </a:ext>
            </a:extLst>
          </p:cNvPr>
          <p:cNvSpPr txBox="1"/>
          <p:nvPr/>
        </p:nvSpPr>
        <p:spPr>
          <a:xfrm>
            <a:off x="8013584" y="1844824"/>
            <a:ext cx="3613558" cy="369332"/>
          </a:xfrm>
          <a:prstGeom prst="rect">
            <a:avLst/>
          </a:prstGeom>
          <a:noFill/>
        </p:spPr>
        <p:txBody>
          <a:bodyPr wrap="square">
            <a:spAutoFit/>
          </a:bodyPr>
          <a:lstStyle/>
          <a:p>
            <a:pPr algn="ctr"/>
            <a:r>
              <a:rPr lang="fa-IR" dirty="0"/>
              <a:t>محتوای اخلاق حرفه ای را به چالش می کشد</a:t>
            </a:r>
          </a:p>
        </p:txBody>
      </p:sp>
      <p:sp>
        <p:nvSpPr>
          <p:cNvPr id="10" name="TextBox 9">
            <a:extLst>
              <a:ext uri="{FF2B5EF4-FFF2-40B4-BE49-F238E27FC236}">
                <a16:creationId xmlns:a16="http://schemas.microsoft.com/office/drawing/2014/main" id="{7036C58C-7E75-4446-81D9-76BB3F99381E}"/>
              </a:ext>
            </a:extLst>
          </p:cNvPr>
          <p:cNvSpPr txBox="1"/>
          <p:nvPr/>
        </p:nvSpPr>
        <p:spPr>
          <a:xfrm>
            <a:off x="7896137" y="2818540"/>
            <a:ext cx="3865228" cy="369332"/>
          </a:xfrm>
          <a:prstGeom prst="rect">
            <a:avLst/>
          </a:prstGeom>
          <a:noFill/>
        </p:spPr>
        <p:txBody>
          <a:bodyPr wrap="square">
            <a:spAutoFit/>
          </a:bodyPr>
          <a:lstStyle/>
          <a:p>
            <a:pPr algn="ctr"/>
            <a:r>
              <a:rPr lang="fa-IR" dirty="0"/>
              <a:t>کلیات اخلاقی را در کار پزشکی بکار می برند</a:t>
            </a:r>
          </a:p>
        </p:txBody>
      </p:sp>
    </p:spTree>
    <p:extLst>
      <p:ext uri="{BB962C8B-B14F-4D97-AF65-F5344CB8AC3E}">
        <p14:creationId xmlns:p14="http://schemas.microsoft.com/office/powerpoint/2010/main" val="26428739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9665A1-3FFB-43EB-B96D-559BD15652D2}"/>
              </a:ext>
            </a:extLst>
          </p:cNvPr>
          <p:cNvPicPr>
            <a:picLocks noChangeAspect="1"/>
          </p:cNvPicPr>
          <p:nvPr/>
        </p:nvPicPr>
        <p:blipFill>
          <a:blip r:embed="rId2"/>
          <a:stretch>
            <a:fillRect/>
          </a:stretch>
        </p:blipFill>
        <p:spPr>
          <a:xfrm>
            <a:off x="1524000" y="48236"/>
            <a:ext cx="9079684" cy="6809763"/>
          </a:xfrm>
          <a:prstGeom prst="rect">
            <a:avLst/>
          </a:prstGeom>
        </p:spPr>
      </p:pic>
    </p:spTree>
    <p:extLst>
      <p:ext uri="{BB962C8B-B14F-4D97-AF65-F5344CB8AC3E}">
        <p14:creationId xmlns:p14="http://schemas.microsoft.com/office/powerpoint/2010/main" val="3777297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D7D93-C163-4908-AFB8-59FD765252E1}"/>
              </a:ext>
            </a:extLst>
          </p:cNvPr>
          <p:cNvSpPr>
            <a:spLocks noGrp="1"/>
          </p:cNvSpPr>
          <p:nvPr>
            <p:ph type="title"/>
          </p:nvPr>
        </p:nvSpPr>
        <p:spPr/>
        <p:txBody>
          <a:bodyPr>
            <a:normAutofit/>
          </a:bodyPr>
          <a:lstStyle/>
          <a:p>
            <a:pPr marR="0" rtl="1"/>
            <a:r>
              <a:rPr lang="ar-SA" sz="4400" b="1" i="0" u="none" strike="noStrike" kern="1400" baseline="0" dirty="0">
                <a:solidFill>
                  <a:srgbClr val="002060"/>
                </a:solidFill>
                <a:latin typeface="Times New Roman" panose="02020603050405020304" pitchFamily="18" charset="0"/>
              </a:rPr>
              <a:t>نمونه ای از موضوعات اخلاق </a:t>
            </a:r>
            <a:r>
              <a:rPr lang="fa-IR" sz="4400" b="1" i="0" u="none" strike="noStrike" kern="1400" baseline="0" dirty="0">
                <a:solidFill>
                  <a:srgbClr val="002060"/>
                </a:solidFill>
                <a:latin typeface="Times New Roman" panose="02020603050405020304" pitchFamily="18" charset="0"/>
              </a:rPr>
              <a:t>(3)</a:t>
            </a:r>
            <a:endParaRPr lang="ar-SA" sz="4400" b="1" i="0" u="none" strike="noStrike" kern="1400" baseline="0" dirty="0">
              <a:solidFill>
                <a:srgbClr val="002060"/>
              </a:solidFill>
              <a:latin typeface="Times New Roman" panose="02020603050405020304" pitchFamily="18" charset="0"/>
            </a:endParaRPr>
          </a:p>
        </p:txBody>
      </p:sp>
      <p:sp>
        <p:nvSpPr>
          <p:cNvPr id="3" name="Text Placeholder 2">
            <a:extLst>
              <a:ext uri="{FF2B5EF4-FFF2-40B4-BE49-F238E27FC236}">
                <a16:creationId xmlns:a16="http://schemas.microsoft.com/office/drawing/2014/main" id="{48D9890B-DEF5-4119-9FC2-BAB4034CE16D}"/>
              </a:ext>
            </a:extLst>
          </p:cNvPr>
          <p:cNvSpPr>
            <a:spLocks noGrp="1"/>
          </p:cNvSpPr>
          <p:nvPr>
            <p:ph type="body" idx="1"/>
          </p:nvPr>
        </p:nvSpPr>
        <p:spPr/>
        <p:txBody>
          <a:bodyPr>
            <a:normAutofit fontScale="92500" lnSpcReduction="10000"/>
          </a:bodyPr>
          <a:lstStyle/>
          <a:p>
            <a:pPr marR="0" lvl="0" rtl="1"/>
            <a:r>
              <a:rPr lang="en-US" b="0" i="0" u="none" strike="noStrike" baseline="0" dirty="0">
                <a:cs typeface="B Nazanin" panose="00000400000000000000" pitchFamily="2" charset="-78"/>
              </a:rPr>
              <a:t> </a:t>
            </a:r>
            <a:r>
              <a:rPr lang="ar-SA" sz="3600" b="1" i="0" u="none" strike="noStrike" baseline="0" dirty="0">
                <a:solidFill>
                  <a:srgbClr val="7030A0"/>
                </a:solidFill>
                <a:cs typeface="B Nazanin" panose="00000400000000000000" pitchFamily="2" charset="-78"/>
              </a:rPr>
              <a:t>دکتر </a:t>
            </a:r>
            <a:r>
              <a:rPr lang="en-US" sz="3600" b="1" i="0" u="none" strike="noStrike" baseline="0" dirty="0">
                <a:solidFill>
                  <a:srgbClr val="7030A0"/>
                </a:solidFill>
                <a:cs typeface="B Nazanin" panose="00000400000000000000" pitchFamily="2" charset="-78"/>
              </a:rPr>
              <a:t>C</a:t>
            </a:r>
            <a:r>
              <a:rPr lang="ar-SA" sz="3600" b="0" i="0" u="none" strike="noStrike" baseline="0" dirty="0">
                <a:solidFill>
                  <a:srgbClr val="7030A0"/>
                </a:solidFill>
                <a:cs typeface="B Nazanin" panose="00000400000000000000" pitchFamily="2" charset="-78"/>
              </a:rPr>
              <a:t>. </a:t>
            </a:r>
            <a:r>
              <a:rPr lang="ar-SA" sz="3600" b="0" i="0" u="none" strike="noStrike" baseline="0" dirty="0">
                <a:cs typeface="B Nazanin" panose="00000400000000000000" pitchFamily="2" charset="-78"/>
              </a:rPr>
              <a:t>یک متخصص بیهوشی</a:t>
            </a:r>
            <a:r>
              <a:rPr lang="fa-IR" sz="3600" b="0" i="0" u="none" strike="noStrike" baseline="0" dirty="0">
                <a:cs typeface="B Nazanin" panose="00000400000000000000" pitchFamily="2" charset="-78"/>
              </a:rPr>
              <a:t> است</a:t>
            </a:r>
            <a:r>
              <a:rPr lang="ar-SA" sz="3600" b="0" i="0" u="none" strike="noStrike" baseline="0" dirty="0">
                <a:cs typeface="B Nazanin" panose="00000400000000000000" pitchFamily="2" charset="-78"/>
              </a:rPr>
              <a:t> که بتـازگی در یـک بیمارسـتان شـهری اسـتخدام شده </a:t>
            </a:r>
            <a:r>
              <a:rPr lang="fa-IR" sz="3600" b="0" i="0" u="none" strike="noStrike" baseline="0" dirty="0">
                <a:cs typeface="B Nazanin" panose="00000400000000000000" pitchFamily="2" charset="-78"/>
              </a:rPr>
              <a:t>و </a:t>
            </a:r>
            <a:r>
              <a:rPr lang="ar-SA" sz="3600" b="0" i="0" u="none" strike="noStrike" baseline="0" dirty="0">
                <a:cs typeface="B Nazanin" panose="00000400000000000000" pitchFamily="2" charset="-78"/>
              </a:rPr>
              <a:t>نگران رفتار یکی از جراحان ارشد بیمارسـتان در اتـاق عمـل </a:t>
            </a:r>
            <a:r>
              <a:rPr lang="fa-IR" sz="3600" b="0" i="0" u="none" strike="noStrike" baseline="0" dirty="0">
                <a:cs typeface="B Nazanin" panose="00000400000000000000" pitchFamily="2" charset="-78"/>
              </a:rPr>
              <a:t>می باشد</a:t>
            </a:r>
            <a:r>
              <a:rPr lang="ar-SA" sz="3600" b="0" i="0" u="none" strike="noStrike" baseline="0" dirty="0">
                <a:cs typeface="B Nazanin" panose="00000400000000000000" pitchFamily="2" charset="-78"/>
              </a:rPr>
              <a:t>. </a:t>
            </a:r>
            <a:endParaRPr lang="fa-IR" sz="3600" b="0" i="0" u="none" strike="noStrike" baseline="0" dirty="0">
              <a:cs typeface="B Nazanin" panose="00000400000000000000" pitchFamily="2" charset="-78"/>
            </a:endParaRPr>
          </a:p>
          <a:p>
            <a:pPr marL="0" marR="0" lvl="0" indent="0" rtl="1">
              <a:buNone/>
            </a:pPr>
            <a:r>
              <a:rPr lang="ar-SA" sz="3600" b="0" i="0" u="none" strike="noStrike" baseline="0" dirty="0">
                <a:cs typeface="B Nazanin" panose="00000400000000000000" pitchFamily="2" charset="-78"/>
              </a:rPr>
              <a:t>از یـک طرف ، جراح از </a:t>
            </a:r>
            <a:r>
              <a:rPr lang="ar-SA" sz="3600" b="0" i="0" u="none" strike="noStrike" baseline="0" dirty="0">
                <a:solidFill>
                  <a:srgbClr val="FF0000"/>
                </a:solidFill>
                <a:cs typeface="B Nazanin" panose="00000400000000000000" pitchFamily="2" charset="-78"/>
              </a:rPr>
              <a:t>تکنیکهای منسوخ </a:t>
            </a:r>
            <a:r>
              <a:rPr lang="ar-SA" sz="3600" b="0" i="0" u="none" strike="noStrike" baseline="0" dirty="0">
                <a:cs typeface="B Nazanin" panose="00000400000000000000" pitchFamily="2" charset="-78"/>
              </a:rPr>
              <a:t>استفاده می کند که باعث طـولانی شـدن عمـل و در نتیجه بیشتر شدن درد بعد از عمل و طولانی شدن زمان به هوش آمدن می گردد</a:t>
            </a:r>
            <a:r>
              <a:rPr lang="fa-IR" sz="3600" b="0" i="0" u="none" strike="noStrike" baseline="0" dirty="0">
                <a:cs typeface="B Nazanin" panose="00000400000000000000" pitchFamily="2" charset="-78"/>
              </a:rPr>
              <a:t>. </a:t>
            </a:r>
            <a:r>
              <a:rPr lang="ar-SA" sz="3600" b="0" i="0" u="none" strike="noStrike" baseline="0" dirty="0">
                <a:cs typeface="B Nazanin" panose="00000400000000000000" pitchFamily="2" charset="-78"/>
              </a:rPr>
              <a:t>از </a:t>
            </a:r>
            <a:r>
              <a:rPr lang="fa-IR" sz="3600" b="0" i="0" u="none" strike="noStrike" baseline="0" dirty="0">
                <a:cs typeface="B Nazanin" panose="00000400000000000000" pitchFamily="2" charset="-78"/>
              </a:rPr>
              <a:t>طرفی</a:t>
            </a:r>
            <a:r>
              <a:rPr lang="ar-SA" sz="3600" b="0" i="0" u="none" strike="noStrike" baseline="0" dirty="0">
                <a:cs typeface="B Nazanin" panose="00000400000000000000" pitchFamily="2" charset="-78"/>
              </a:rPr>
              <a:t>، وی </a:t>
            </a:r>
            <a:r>
              <a:rPr lang="ar-SA" sz="3600" b="0" i="0" u="none" strike="noStrike" baseline="0" dirty="0">
                <a:solidFill>
                  <a:srgbClr val="FF0000"/>
                </a:solidFill>
                <a:cs typeface="B Nazanin" panose="00000400000000000000" pitchFamily="2" charset="-78"/>
              </a:rPr>
              <a:t>شوخی های بی ادبانه </a:t>
            </a:r>
            <a:r>
              <a:rPr lang="ar-SA" sz="3600" b="0" i="0" u="none" strike="noStrike" baseline="0" dirty="0">
                <a:cs typeface="B Nazanin" panose="00000400000000000000" pitchFamily="2" charset="-78"/>
              </a:rPr>
              <a:t>متعددی در مورد بیمـاران مـی کنـد کـه ایـن امر بطور واضح باعث آزار همکاران پرستارش می شود</a:t>
            </a:r>
            <a:r>
              <a:rPr lang="fa-IR" sz="3600" b="0" i="0" u="none" strike="noStrike" baseline="0" dirty="0">
                <a:cs typeface="B Nazanin" panose="00000400000000000000" pitchFamily="2" charset="-78"/>
              </a:rPr>
              <a:t>. </a:t>
            </a:r>
            <a:r>
              <a:rPr lang="ar-SA" sz="3600" b="1" i="0" u="none" strike="noStrike" baseline="0" dirty="0">
                <a:solidFill>
                  <a:srgbClr val="7030A0"/>
                </a:solidFill>
                <a:cs typeface="B Nazanin" panose="00000400000000000000" pitchFamily="2" charset="-78"/>
              </a:rPr>
              <a:t>دکتر </a:t>
            </a:r>
            <a:r>
              <a:rPr lang="en-US" sz="3600" b="1" i="0" u="none" strike="noStrike" baseline="0" dirty="0">
                <a:solidFill>
                  <a:srgbClr val="7030A0"/>
                </a:solidFill>
                <a:cs typeface="B Nazanin" panose="00000400000000000000" pitchFamily="2" charset="-78"/>
              </a:rPr>
              <a:t>C</a:t>
            </a:r>
            <a:r>
              <a:rPr lang="ar-SA" sz="3600" b="0" i="0" u="none" strike="noStrike" baseline="0" dirty="0">
                <a:solidFill>
                  <a:srgbClr val="7030A0"/>
                </a:solidFill>
                <a:cs typeface="B Nazanin" panose="00000400000000000000" pitchFamily="2" charset="-78"/>
              </a:rPr>
              <a:t> </a:t>
            </a:r>
            <a:r>
              <a:rPr lang="ar-SA" sz="3600" b="0" i="0" u="none" strike="noStrike" baseline="0" dirty="0">
                <a:cs typeface="B Nazanin" panose="00000400000000000000" pitchFamily="2" charset="-78"/>
              </a:rPr>
              <a:t>بعنوان یک عضو تـازه وارد، </a:t>
            </a:r>
            <a:r>
              <a:rPr lang="ar-SA" sz="3600" b="0" i="0" u="none" strike="noStrike" baseline="0" dirty="0">
                <a:solidFill>
                  <a:srgbClr val="FF0000"/>
                </a:solidFill>
                <a:cs typeface="B Nazanin" panose="00000400000000000000" pitchFamily="2" charset="-78"/>
              </a:rPr>
              <a:t>تمایلی به انتقاد از جراح </a:t>
            </a:r>
            <a:r>
              <a:rPr lang="ar-SA" sz="3600" b="0" i="0" u="none" strike="noStrike" baseline="0" dirty="0">
                <a:cs typeface="B Nazanin" panose="00000400000000000000" pitchFamily="2" charset="-78"/>
              </a:rPr>
              <a:t>مورد نظر و یا گـزارش او بـه مراجـع بـالاتر نـدارد. </a:t>
            </a:r>
            <a:r>
              <a:rPr lang="fa-IR" sz="3600" b="0" i="0" u="none" strike="noStrike" baseline="0" dirty="0">
                <a:cs typeface="B Nazanin" panose="00000400000000000000" pitchFamily="2" charset="-78"/>
              </a:rPr>
              <a:t>بهر حال </a:t>
            </a:r>
            <a:r>
              <a:rPr lang="ar-SA" sz="3600" b="0" i="0" u="none" strike="noStrike" baseline="0" dirty="0">
                <a:cs typeface="B Nazanin" panose="00000400000000000000" pitchFamily="2" charset="-78"/>
              </a:rPr>
              <a:t>او احساس می کند که باید کاری در جهت بهتر نمودن وضعیت انجام دهد.</a:t>
            </a:r>
            <a:endParaRPr lang="ar-SA" b="0" i="0" u="none" strike="noStrike" baseline="0" dirty="0">
              <a:cs typeface="B Nazanin" panose="00000400000000000000" pitchFamily="2" charset="-78"/>
            </a:endParaRPr>
          </a:p>
        </p:txBody>
      </p:sp>
    </p:spTree>
    <p:extLst>
      <p:ext uri="{BB962C8B-B14F-4D97-AF65-F5344CB8AC3E}">
        <p14:creationId xmlns:p14="http://schemas.microsoft.com/office/powerpoint/2010/main" val="15999729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F528F-6DAE-44CC-92D7-58B6740A7995}"/>
              </a:ext>
            </a:extLst>
          </p:cNvPr>
          <p:cNvSpPr>
            <a:spLocks noGrp="1"/>
          </p:cNvSpPr>
          <p:nvPr>
            <p:ph type="title"/>
          </p:nvPr>
        </p:nvSpPr>
        <p:spPr/>
        <p:txBody>
          <a:bodyPr/>
          <a:lstStyle/>
          <a:p>
            <a:endParaRPr lang="fa-IR" dirty="0"/>
          </a:p>
        </p:txBody>
      </p:sp>
      <p:sp>
        <p:nvSpPr>
          <p:cNvPr id="3" name="Text Placeholder 2">
            <a:extLst>
              <a:ext uri="{FF2B5EF4-FFF2-40B4-BE49-F238E27FC236}">
                <a16:creationId xmlns:a16="http://schemas.microsoft.com/office/drawing/2014/main" id="{838C9CCD-C2C9-43F3-9DAB-9EF60C59E7B7}"/>
              </a:ext>
            </a:extLst>
          </p:cNvPr>
          <p:cNvSpPr>
            <a:spLocks noGrp="1"/>
          </p:cNvSpPr>
          <p:nvPr>
            <p:ph type="body" idx="1"/>
          </p:nvPr>
        </p:nvSpPr>
        <p:spPr/>
        <p:txBody>
          <a:bodyPr/>
          <a:lstStyle/>
          <a:p>
            <a:r>
              <a:rPr lang="fa-IR" b="1" dirty="0">
                <a:solidFill>
                  <a:srgbClr val="FF0000"/>
                </a:solidFill>
              </a:rPr>
              <a:t>حریم خصوصی </a:t>
            </a:r>
            <a:r>
              <a:rPr lang="en-US" b="1" dirty="0">
                <a:solidFill>
                  <a:srgbClr val="FF0000"/>
                </a:solidFill>
              </a:rPr>
              <a:t>(Privacy)</a:t>
            </a:r>
            <a:r>
              <a:rPr lang="fa-IR" b="1" dirty="0">
                <a:solidFill>
                  <a:srgbClr val="FF0000"/>
                </a:solidFill>
              </a:rPr>
              <a:t>: </a:t>
            </a:r>
            <a:r>
              <a:rPr lang="fa-IR" dirty="0"/>
              <a:t>یعنی تمایل بیمار به کنترل اطلاعات خودش، کنترل دسترسی بر بدنش </a:t>
            </a:r>
          </a:p>
          <a:p>
            <a:pPr algn="l"/>
            <a:r>
              <a:rPr lang="en-US" dirty="0"/>
              <a:t>Privacy is the ability of an individual or group to seclude themselves or information about themselves, and thereby express themselves selectively.</a:t>
            </a:r>
          </a:p>
          <a:p>
            <a:pPr algn="r"/>
            <a:endParaRPr lang="fa-IR" b="1" dirty="0">
              <a:solidFill>
                <a:srgbClr val="FF0000"/>
              </a:solidFill>
            </a:endParaRPr>
          </a:p>
          <a:p>
            <a:pPr algn="r"/>
            <a:r>
              <a:rPr lang="fa-IR" b="1" dirty="0">
                <a:solidFill>
                  <a:srgbClr val="FF0000"/>
                </a:solidFill>
              </a:rPr>
              <a:t>محرمانگی </a:t>
            </a:r>
            <a:r>
              <a:rPr lang="en-US" b="1" dirty="0">
                <a:solidFill>
                  <a:srgbClr val="FF0000"/>
                </a:solidFill>
              </a:rPr>
              <a:t>(Confidentiality)</a:t>
            </a:r>
            <a:r>
              <a:rPr lang="fa-IR" b="1" dirty="0"/>
              <a:t>: </a:t>
            </a:r>
            <a:r>
              <a:rPr lang="fa-IR" dirty="0"/>
              <a:t>یعنی عدم افشای اطلاعاتی که پزشک از بیمار بدست آورده است.</a:t>
            </a:r>
          </a:p>
          <a:p>
            <a:pPr algn="l" rtl="0"/>
            <a:r>
              <a:rPr lang="en-US" b="0" i="0" dirty="0">
                <a:solidFill>
                  <a:srgbClr val="202124"/>
                </a:solidFill>
                <a:effectLst/>
                <a:latin typeface="arial" panose="020B0604020202020204" pitchFamily="34" charset="0"/>
              </a:rPr>
              <a:t>the state of keeping or being kept secret or private.</a:t>
            </a:r>
          </a:p>
          <a:p>
            <a:pPr algn="r"/>
            <a:endParaRPr lang="fa-IR" b="1" dirty="0">
              <a:solidFill>
                <a:srgbClr val="FF0000"/>
              </a:solidFill>
              <a:latin typeface="arial" panose="020B0604020202020204" pitchFamily="34" charset="0"/>
            </a:endParaRPr>
          </a:p>
          <a:p>
            <a:pPr algn="r"/>
            <a:r>
              <a:rPr lang="fa-IR" b="1" dirty="0">
                <a:solidFill>
                  <a:srgbClr val="FF0000"/>
                </a:solidFill>
                <a:latin typeface="arial" panose="020B0604020202020204" pitchFamily="34" charset="0"/>
              </a:rPr>
              <a:t>امنیت </a:t>
            </a:r>
            <a:r>
              <a:rPr lang="en-US" b="1" dirty="0">
                <a:solidFill>
                  <a:srgbClr val="FF0000"/>
                </a:solidFill>
                <a:latin typeface="arial" panose="020B0604020202020204" pitchFamily="34" charset="0"/>
              </a:rPr>
              <a:t>(Security)</a:t>
            </a:r>
            <a:r>
              <a:rPr lang="fa-IR" b="1" dirty="0">
                <a:solidFill>
                  <a:srgbClr val="FF0000"/>
                </a:solidFill>
                <a:latin typeface="arial" panose="020B0604020202020204" pitchFamily="34" charset="0"/>
              </a:rPr>
              <a:t>: </a:t>
            </a:r>
            <a:r>
              <a:rPr lang="fa-IR" dirty="0">
                <a:solidFill>
                  <a:srgbClr val="202124"/>
                </a:solidFill>
                <a:latin typeface="arial" panose="020B0604020202020204" pitchFamily="34" charset="0"/>
              </a:rPr>
              <a:t>یعنی اقدامات برای جلوگیری از دسترسی نامناسب، استفاده نامناسب و آشکارسازی ناصحیح اطلاعات</a:t>
            </a:r>
            <a:endParaRPr lang="fa-IR" dirty="0"/>
          </a:p>
        </p:txBody>
      </p:sp>
    </p:spTree>
    <p:extLst>
      <p:ext uri="{BB962C8B-B14F-4D97-AF65-F5344CB8AC3E}">
        <p14:creationId xmlns:p14="http://schemas.microsoft.com/office/powerpoint/2010/main" val="29476337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F0B0EA-101A-4232-8F93-5F0BC95ED777}"/>
              </a:ext>
            </a:extLst>
          </p:cNvPr>
          <p:cNvPicPr>
            <a:picLocks noChangeAspect="1"/>
          </p:cNvPicPr>
          <p:nvPr/>
        </p:nvPicPr>
        <p:blipFill rotWithShape="1">
          <a:blip r:embed="rId2"/>
          <a:srcRect l="24563" t="17249" r="51560" b="14128"/>
          <a:stretch/>
        </p:blipFill>
        <p:spPr>
          <a:xfrm>
            <a:off x="4199453" y="226503"/>
            <a:ext cx="3793094" cy="6132352"/>
          </a:xfrm>
          <a:prstGeom prst="rect">
            <a:avLst/>
          </a:prstGeom>
        </p:spPr>
      </p:pic>
    </p:spTree>
    <p:extLst>
      <p:ext uri="{BB962C8B-B14F-4D97-AF65-F5344CB8AC3E}">
        <p14:creationId xmlns:p14="http://schemas.microsoft.com/office/powerpoint/2010/main" val="40717829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6EB15-2AD0-4B16-902B-B6945E03B023}"/>
              </a:ext>
            </a:extLst>
          </p:cNvPr>
          <p:cNvSpPr>
            <a:spLocks noGrp="1"/>
          </p:cNvSpPr>
          <p:nvPr>
            <p:ph type="title"/>
          </p:nvPr>
        </p:nvSpPr>
        <p:spPr>
          <a:xfrm>
            <a:off x="838200" y="365126"/>
            <a:ext cx="10515600" cy="953312"/>
          </a:xfrm>
        </p:spPr>
        <p:txBody>
          <a:bodyPr/>
          <a:lstStyle/>
          <a:p>
            <a:pPr marR="0" rtl="1"/>
            <a:r>
              <a:rPr lang="fa-IR" b="1" i="0" u="none" strike="noStrike" kern="1400" baseline="0" dirty="0">
                <a:solidFill>
                  <a:srgbClr val="002060"/>
                </a:solidFill>
                <a:latin typeface="Times New Roman" panose="02020603050405020304" pitchFamily="18" charset="0"/>
              </a:rPr>
              <a:t>مخالفان آموزش </a:t>
            </a:r>
            <a:r>
              <a:rPr lang="ar-SA" b="1" i="0" u="none" strike="noStrike" kern="1400" baseline="0" dirty="0">
                <a:solidFill>
                  <a:srgbClr val="002060"/>
                </a:solidFill>
                <a:latin typeface="Times New Roman" panose="02020603050405020304" pitchFamily="18" charset="0"/>
              </a:rPr>
              <a:t>اخلاق پزشکی</a:t>
            </a:r>
          </a:p>
        </p:txBody>
      </p:sp>
      <p:sp>
        <p:nvSpPr>
          <p:cNvPr id="3" name="Text Placeholder 2">
            <a:extLst>
              <a:ext uri="{FF2B5EF4-FFF2-40B4-BE49-F238E27FC236}">
                <a16:creationId xmlns:a16="http://schemas.microsoft.com/office/drawing/2014/main" id="{D1185195-EFAA-4A30-ADE2-647FAAFA57AE}"/>
              </a:ext>
            </a:extLst>
          </p:cNvPr>
          <p:cNvSpPr>
            <a:spLocks noGrp="1"/>
          </p:cNvSpPr>
          <p:nvPr>
            <p:ph type="body" idx="1"/>
          </p:nvPr>
        </p:nvSpPr>
        <p:spPr>
          <a:xfrm>
            <a:off x="838200" y="1456660"/>
            <a:ext cx="10515600" cy="5036213"/>
          </a:xfrm>
        </p:spPr>
        <p:txBody>
          <a:bodyPr>
            <a:normAutofit/>
          </a:bodyPr>
          <a:lstStyle/>
          <a:p>
            <a:pPr marR="0" lvl="0" rtl="1"/>
            <a:r>
              <a:rPr lang="ar-SA" sz="2600" b="0" i="0" u="none" strike="noStrike" baseline="0" dirty="0">
                <a:cs typeface="B Nazanin" panose="00000400000000000000" pitchFamily="2" charset="-78"/>
              </a:rPr>
              <a:t>دلایلی که برای توجیه </a:t>
            </a:r>
            <a:r>
              <a:rPr lang="ar-SA" sz="2600" b="0" i="0" u="none" strike="noStrike" baseline="0" dirty="0">
                <a:solidFill>
                  <a:srgbClr val="FF0000"/>
                </a:solidFill>
                <a:cs typeface="B Nazanin" panose="00000400000000000000" pitchFamily="2" charset="-78"/>
              </a:rPr>
              <a:t>قرار ندادن اخلاق پزشکی در کاریکولوم درسی </a:t>
            </a:r>
            <a:r>
              <a:rPr lang="ar-SA" sz="2600" b="0" i="0" u="none" strike="noStrike" baseline="0" dirty="0">
                <a:cs typeface="B Nazanin" panose="00000400000000000000" pitchFamily="2" charset="-78"/>
              </a:rPr>
              <a:t>دانشکده های پزشکی ارائه می شوند، عبارتند از:</a:t>
            </a:r>
          </a:p>
          <a:p>
            <a:pPr marL="1828800" marR="7200" lvl="3" indent="-457200">
              <a:buFont typeface="+mj-lt"/>
              <a:buAutoNum type="arabicPeriod"/>
            </a:pPr>
            <a:r>
              <a:rPr lang="fa-IR" sz="2600" b="1" dirty="0">
                <a:solidFill>
                  <a:srgbClr val="FF0000"/>
                </a:solidFill>
              </a:rPr>
              <a:t>مهارت: </a:t>
            </a:r>
            <a:r>
              <a:rPr lang="ar-SA" sz="2600" dirty="0"/>
              <a:t>تا زمانیکه پزشک یک کلینیسین ماهر و دانشمند باشد، اخلاق پزشکی مهم نیست</a:t>
            </a:r>
            <a:r>
              <a:rPr lang="fa-IR" sz="2600" dirty="0"/>
              <a:t>.</a:t>
            </a:r>
            <a:endParaRPr lang="en-US" sz="2600" dirty="0"/>
          </a:p>
          <a:p>
            <a:pPr marL="1828800" lvl="3" indent="-457200">
              <a:buFont typeface="+mj-lt"/>
              <a:buAutoNum type="arabicPeriod"/>
            </a:pPr>
            <a:r>
              <a:rPr lang="fa-IR" sz="2600" b="1" dirty="0">
                <a:solidFill>
                  <a:srgbClr val="FF0000"/>
                </a:solidFill>
              </a:rPr>
              <a:t>خانواده: </a:t>
            </a:r>
            <a:r>
              <a:rPr lang="ar-SA" sz="2600" dirty="0"/>
              <a:t>اخلاق در خانواده آموخته می شود، و نه در دانشکده های پزشکی</a:t>
            </a:r>
            <a:r>
              <a:rPr lang="fa-IR" sz="2600" dirty="0"/>
              <a:t>.</a:t>
            </a:r>
          </a:p>
          <a:p>
            <a:pPr marL="1828800" lvl="3" indent="-457200">
              <a:buFont typeface="+mj-lt"/>
              <a:buAutoNum type="arabicPeriod"/>
            </a:pPr>
            <a:r>
              <a:rPr lang="fa-IR" sz="2600" b="1" dirty="0">
                <a:solidFill>
                  <a:srgbClr val="FF0000"/>
                </a:solidFill>
              </a:rPr>
              <a:t>مشاهده: </a:t>
            </a:r>
            <a:r>
              <a:rPr lang="ar-SA" sz="2600" dirty="0"/>
              <a:t>اخلاق پزشکی با مشاهده نحوه عملکرد پزشکان ارشد و با تجربه آموخته می شود، و آموزش آن از طریق کتابها و سخنرانی ها بی فایده است</a:t>
            </a:r>
            <a:endParaRPr lang="fa-IR" sz="2600" dirty="0"/>
          </a:p>
          <a:p>
            <a:pPr marL="1828800" lvl="3" indent="-457200">
              <a:buFont typeface="+mj-lt"/>
              <a:buAutoNum type="arabicPeriod"/>
            </a:pPr>
            <a:r>
              <a:rPr lang="fa-IR" sz="2600" b="1" dirty="0">
                <a:solidFill>
                  <a:srgbClr val="FF0000"/>
                </a:solidFill>
              </a:rPr>
              <a:t>زمان و مکان: </a:t>
            </a:r>
            <a:r>
              <a:rPr lang="ar-SA" sz="2600" dirty="0"/>
              <a:t>اخلاق مهم است ولی کاریکولوم (برنامه تحصیلی) ما کاملاً پر است و نیز کلاسی برای تدریس اخلاق پزشکی در اختیار نداریم</a:t>
            </a:r>
            <a:r>
              <a:rPr lang="fa-IR" sz="2600" dirty="0"/>
              <a:t>.</a:t>
            </a:r>
          </a:p>
          <a:p>
            <a:pPr marL="1828800" lvl="3" indent="-457200">
              <a:buFont typeface="+mj-lt"/>
              <a:buAutoNum type="arabicPeriod"/>
            </a:pPr>
            <a:endParaRPr lang="ar-SA" b="0" i="0" u="none" strike="noStrike" baseline="0" dirty="0">
              <a:cs typeface="B Nazanin" panose="00000400000000000000" pitchFamily="2" charset="-78"/>
            </a:endParaRPr>
          </a:p>
          <a:p>
            <a:pPr marR="0" lvl="0" rtl="1"/>
            <a:r>
              <a:rPr lang="ar-SA" sz="2600" b="0" i="0" u="none" strike="noStrike" baseline="0" dirty="0">
                <a:cs typeface="B Nazanin" panose="00000400000000000000" pitchFamily="2" charset="-78"/>
              </a:rPr>
              <a:t>با این وجود </a:t>
            </a:r>
            <a:r>
              <a:rPr lang="ar-SA" sz="2600" b="0" i="0" u="none" strike="noStrike" baseline="0" dirty="0">
                <a:solidFill>
                  <a:srgbClr val="FF0000"/>
                </a:solidFill>
                <a:cs typeface="B Nazanin" panose="00000400000000000000" pitchFamily="2" charset="-78"/>
              </a:rPr>
              <a:t>دانشکده های پزشکی سرتاسر جهان </a:t>
            </a:r>
            <a:r>
              <a:rPr lang="ar-SA" sz="2600" b="0" i="0" u="none" strike="noStrike" baseline="0" dirty="0">
                <a:cs typeface="B Nazanin" panose="00000400000000000000" pitchFamily="2" charset="-78"/>
              </a:rPr>
              <a:t>بطور فزاینده ای با فراهم کردن </a:t>
            </a:r>
            <a:r>
              <a:rPr lang="ar-SA" sz="2600" b="0" i="0" u="none" strike="noStrike" baseline="0" dirty="0">
                <a:solidFill>
                  <a:srgbClr val="FF0000"/>
                </a:solidFill>
                <a:cs typeface="B Nazanin" panose="00000400000000000000" pitchFamily="2" charset="-78"/>
              </a:rPr>
              <a:t>زمان و منابع </a:t>
            </a:r>
            <a:r>
              <a:rPr lang="ar-SA" sz="2600" b="0" i="0" u="none" strike="noStrike" baseline="0" dirty="0">
                <a:cs typeface="B Nazanin" panose="00000400000000000000" pitchFamily="2" charset="-78"/>
              </a:rPr>
              <a:t>کافی برای آموزش اخلاق پزشکی به دانشجویان مواف</a:t>
            </a:r>
            <a:r>
              <a:rPr lang="fa-IR" sz="2600" b="0" i="0" u="none" strike="noStrike" baseline="0" dirty="0">
                <a:cs typeface="B Nazanin" panose="00000400000000000000" pitchFamily="2" charset="-78"/>
              </a:rPr>
              <a:t>قت نموده اند.</a:t>
            </a:r>
            <a:endParaRPr lang="ar-SA" sz="2600" b="0" i="0" u="none" strike="noStrike" baseline="0" dirty="0">
              <a:cs typeface="B Nazanin" panose="00000400000000000000" pitchFamily="2" charset="-78"/>
            </a:endParaRPr>
          </a:p>
        </p:txBody>
      </p:sp>
    </p:spTree>
    <p:extLst>
      <p:ext uri="{BB962C8B-B14F-4D97-AF65-F5344CB8AC3E}">
        <p14:creationId xmlns:p14="http://schemas.microsoft.com/office/powerpoint/2010/main" val="12659536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9E7CC-0721-42C4-9D0F-27EAEC0C1798}"/>
              </a:ext>
            </a:extLst>
          </p:cNvPr>
          <p:cNvSpPr>
            <a:spLocks noGrp="1"/>
          </p:cNvSpPr>
          <p:nvPr>
            <p:ph type="title"/>
          </p:nvPr>
        </p:nvSpPr>
        <p:spPr/>
        <p:txBody>
          <a:bodyPr/>
          <a:lstStyle/>
          <a:p>
            <a:pPr marR="0" rtl="1"/>
            <a:r>
              <a:rPr lang="en-US" b="0" i="0" u="none" strike="noStrike" kern="1400" baseline="0" dirty="0">
                <a:solidFill>
                  <a:srgbClr val="002060"/>
                </a:solidFill>
                <a:cs typeface="B Nazanin" panose="00000400000000000000" pitchFamily="2" charset="-78"/>
              </a:rPr>
              <a:t> </a:t>
            </a:r>
            <a:r>
              <a:rPr lang="ar-SA" b="1" i="0" u="none" strike="noStrike" kern="1400" baseline="0" dirty="0">
                <a:solidFill>
                  <a:srgbClr val="002060"/>
                </a:solidFill>
                <a:latin typeface="Times New Roman" panose="02020603050405020304" pitchFamily="18" charset="0"/>
              </a:rPr>
              <a:t>اهمیت اخلاق در آموزش پزشکی</a:t>
            </a:r>
          </a:p>
        </p:txBody>
      </p:sp>
      <p:sp>
        <p:nvSpPr>
          <p:cNvPr id="3" name="Text Placeholder 2">
            <a:extLst>
              <a:ext uri="{FF2B5EF4-FFF2-40B4-BE49-F238E27FC236}">
                <a16:creationId xmlns:a16="http://schemas.microsoft.com/office/drawing/2014/main" id="{5AE6F6B5-234A-48A8-958F-EA1D9A1AFDDB}"/>
              </a:ext>
            </a:extLst>
          </p:cNvPr>
          <p:cNvSpPr>
            <a:spLocks noGrp="1"/>
          </p:cNvSpPr>
          <p:nvPr>
            <p:ph type="body" idx="1"/>
          </p:nvPr>
        </p:nvSpPr>
        <p:spPr/>
        <p:txBody>
          <a:bodyPr/>
          <a:lstStyle/>
          <a:p>
            <a:pPr marR="0" lvl="0" rtl="1"/>
            <a:endParaRPr lang="fa-IR" b="0" i="0" u="none" strike="noStrike" baseline="0" dirty="0">
              <a:solidFill>
                <a:srgbClr val="FF0000"/>
              </a:solidFill>
              <a:cs typeface="B Nazanin" panose="00000400000000000000" pitchFamily="2" charset="-78"/>
            </a:endParaRPr>
          </a:p>
          <a:p>
            <a:pPr lvl="0"/>
            <a:r>
              <a:rPr lang="ar-SA" b="1" dirty="0">
                <a:solidFill>
                  <a:srgbClr val="FF0000"/>
                </a:solidFill>
              </a:rPr>
              <a:t>مطالعه</a:t>
            </a:r>
            <a:r>
              <a:rPr lang="fa-IR" b="1" dirty="0">
                <a:solidFill>
                  <a:srgbClr val="FF0000"/>
                </a:solidFill>
              </a:rPr>
              <a:t> و آموزش</a:t>
            </a:r>
            <a:r>
              <a:rPr lang="ar-SA" b="1" dirty="0">
                <a:solidFill>
                  <a:srgbClr val="FF0000"/>
                </a:solidFill>
              </a:rPr>
              <a:t> اخلاق</a:t>
            </a:r>
            <a:r>
              <a:rPr lang="fa-IR" b="1" dirty="0">
                <a:solidFill>
                  <a:srgbClr val="FF0000"/>
                </a:solidFill>
              </a:rPr>
              <a:t> </a:t>
            </a:r>
            <a:endParaRPr lang="ar-SA" b="0" i="0" u="none" strike="noStrike" baseline="0" dirty="0">
              <a:solidFill>
                <a:srgbClr val="FF0000"/>
              </a:solidFill>
              <a:cs typeface="B Nazanin" panose="00000400000000000000" pitchFamily="2" charset="-78"/>
            </a:endParaRPr>
          </a:p>
          <a:p>
            <a:pPr marL="914400" lvl="1" indent="-457200">
              <a:buFont typeface="+mj-lt"/>
              <a:buAutoNum type="arabicPeriod"/>
            </a:pPr>
            <a:r>
              <a:rPr lang="ar-SA" b="0" i="0" u="none" strike="noStrike" baseline="0" dirty="0">
                <a:cs typeface="B Nazanin" panose="00000400000000000000" pitchFamily="2" charset="-78"/>
              </a:rPr>
              <a:t>دانشجویان پزشکی را برای مواجهه با موقعیتهای پیچیده به گونه ای </a:t>
            </a:r>
            <a:r>
              <a:rPr lang="ar-SA" b="1" i="0" u="sng" strike="noStrike" baseline="0" dirty="0">
                <a:solidFill>
                  <a:srgbClr val="FF0000"/>
                </a:solidFill>
                <a:cs typeface="B Nazanin" panose="00000400000000000000" pitchFamily="2" charset="-78"/>
              </a:rPr>
              <a:t>عقلانی و اصولی</a:t>
            </a:r>
            <a:r>
              <a:rPr lang="ar-SA" b="0" i="0" u="sng" strike="noStrike" baseline="0" dirty="0">
                <a:solidFill>
                  <a:srgbClr val="FF0000"/>
                </a:solidFill>
                <a:cs typeface="B Nazanin" panose="00000400000000000000" pitchFamily="2" charset="-78"/>
              </a:rPr>
              <a:t> </a:t>
            </a:r>
            <a:r>
              <a:rPr lang="ar-SA" b="0" i="0" u="none" strike="noStrike" baseline="0" dirty="0">
                <a:cs typeface="B Nazanin" panose="00000400000000000000" pitchFamily="2" charset="-78"/>
              </a:rPr>
              <a:t>آماده می کند.</a:t>
            </a:r>
          </a:p>
          <a:p>
            <a:pPr marL="914400" lvl="1" indent="-457200">
              <a:lnSpc>
                <a:spcPct val="150000"/>
              </a:lnSpc>
              <a:buFont typeface="+mj-lt"/>
              <a:buAutoNum type="arabicPeriod"/>
            </a:pPr>
            <a:r>
              <a:rPr lang="ar-SA" b="1" i="0" u="none" strike="noStrike" baseline="0" dirty="0">
                <a:solidFill>
                  <a:srgbClr val="FF0000"/>
                </a:solidFill>
                <a:cs typeface="B Nazanin" panose="00000400000000000000" pitchFamily="2" charset="-78"/>
              </a:rPr>
              <a:t>روابط</a:t>
            </a:r>
            <a:r>
              <a:rPr lang="ar-SA" b="1" i="0" u="none" strike="noStrike" baseline="0" dirty="0">
                <a:cs typeface="B Nazanin" panose="00000400000000000000" pitchFamily="2" charset="-78"/>
              </a:rPr>
              <a:t> </a:t>
            </a:r>
            <a:r>
              <a:rPr lang="ar-SA" b="0" i="0" u="none" strike="noStrike" baseline="0" dirty="0">
                <a:cs typeface="B Nazanin" panose="00000400000000000000" pitchFamily="2" charset="-78"/>
              </a:rPr>
              <a:t>پزشکان با جامعه و نیز همکارانشان </a:t>
            </a:r>
            <a:r>
              <a:rPr lang="fa-IR" b="0" i="0" u="none" strike="noStrike" baseline="0" dirty="0">
                <a:cs typeface="B Nazanin" panose="00000400000000000000" pitchFamily="2" charset="-78"/>
              </a:rPr>
              <a:t>را بهبود می بخشد.</a:t>
            </a:r>
          </a:p>
          <a:p>
            <a:pPr marL="914400" lvl="1" indent="-457200">
              <a:buFont typeface="+mj-lt"/>
              <a:buAutoNum type="arabicPeriod"/>
            </a:pPr>
            <a:r>
              <a:rPr lang="fa-IR" b="1" i="0" u="none" strike="noStrike" baseline="0" dirty="0">
                <a:cs typeface="B Nazanin" panose="00000400000000000000" pitchFamily="2" charset="-78"/>
              </a:rPr>
              <a:t> </a:t>
            </a:r>
            <a:r>
              <a:rPr lang="ar-SA" b="1" i="0" u="none" strike="noStrike" baseline="0" dirty="0">
                <a:solidFill>
                  <a:srgbClr val="FF0000"/>
                </a:solidFill>
                <a:cs typeface="B Nazanin" panose="00000400000000000000" pitchFamily="2" charset="-78"/>
              </a:rPr>
              <a:t>در انجام </a:t>
            </a:r>
            <a:r>
              <a:rPr lang="fa-IR" b="1" i="0" u="none" strike="noStrike" baseline="0" dirty="0">
                <a:solidFill>
                  <a:srgbClr val="FF0000"/>
                </a:solidFill>
                <a:cs typeface="B Nazanin" panose="00000400000000000000" pitchFamily="2" charset="-78"/>
              </a:rPr>
              <a:t>اخلاقی </a:t>
            </a:r>
            <a:r>
              <a:rPr lang="ar-SA" b="0" i="0" u="none" strike="noStrike" baseline="0" dirty="0">
                <a:cs typeface="B Nazanin" panose="00000400000000000000" pitchFamily="2" charset="-78"/>
              </a:rPr>
              <a:t>تحقیقات پزشکی</a:t>
            </a:r>
            <a:r>
              <a:rPr lang="fa-IR" b="0" i="0" u="none" strike="noStrike" baseline="0" dirty="0">
                <a:cs typeface="B Nazanin" panose="00000400000000000000" pitchFamily="2" charset="-78"/>
              </a:rPr>
              <a:t> کمک می کند. </a:t>
            </a:r>
          </a:p>
          <a:p>
            <a:pPr marL="914400" lvl="1" indent="-457200">
              <a:buFont typeface="+mj-lt"/>
              <a:buAutoNum type="arabicPeriod"/>
            </a:pPr>
            <a:r>
              <a:rPr lang="fa-IR" dirty="0"/>
              <a:t>در </a:t>
            </a:r>
            <a:r>
              <a:rPr lang="fa-IR" b="1" dirty="0">
                <a:solidFill>
                  <a:srgbClr val="FF0000"/>
                </a:solidFill>
              </a:rPr>
              <a:t>توزیع منابع </a:t>
            </a:r>
            <a:endParaRPr lang="ar-SA" b="1" i="0" u="none" strike="noStrike" baseline="0" dirty="0">
              <a:solidFill>
                <a:srgbClr val="FF0000"/>
              </a:solidFill>
              <a:cs typeface="B Nazanin" panose="00000400000000000000" pitchFamily="2" charset="-78"/>
            </a:endParaRPr>
          </a:p>
        </p:txBody>
      </p:sp>
    </p:spTree>
    <p:extLst>
      <p:ext uri="{BB962C8B-B14F-4D97-AF65-F5344CB8AC3E}">
        <p14:creationId xmlns:p14="http://schemas.microsoft.com/office/powerpoint/2010/main" val="40759991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E5078-36F9-446F-9A06-B189358793CE}"/>
              </a:ext>
            </a:extLst>
          </p:cNvPr>
          <p:cNvSpPr>
            <a:spLocks noGrp="1"/>
          </p:cNvSpPr>
          <p:nvPr>
            <p:ph type="title"/>
          </p:nvPr>
        </p:nvSpPr>
        <p:spPr/>
        <p:txBody>
          <a:bodyPr>
            <a:normAutofit/>
          </a:bodyPr>
          <a:lstStyle/>
          <a:p>
            <a:r>
              <a:rPr lang="fa-IR" sz="2000" dirty="0">
                <a:cs typeface="B Titr" panose="00000700000000000000" pitchFamily="2" charset="-78"/>
              </a:rPr>
              <a:t>اصول اخلاقی </a:t>
            </a:r>
            <a:r>
              <a:rPr lang="en-US" sz="2000" dirty="0">
                <a:cs typeface="B Titr" panose="00000700000000000000" pitchFamily="2" charset="-78"/>
              </a:rPr>
              <a:t>(Ethical principles)</a:t>
            </a:r>
            <a:r>
              <a:rPr lang="fa-IR" sz="2000" dirty="0">
                <a:cs typeface="B Titr" panose="00000700000000000000" pitchFamily="2" charset="-78"/>
              </a:rPr>
              <a:t> مثل احترام به دیگران، رضایت آگاهانه و رازداری  اصول پایه ای در روابط پزشک-بیمار هستند. </a:t>
            </a:r>
            <a:endParaRPr lang="en-US" sz="2000" dirty="0">
              <a:cs typeface="B Titr" panose="00000700000000000000" pitchFamily="2" charset="-78"/>
            </a:endParaRPr>
          </a:p>
        </p:txBody>
      </p:sp>
      <p:sp>
        <p:nvSpPr>
          <p:cNvPr id="3" name="Text Placeholder 2">
            <a:extLst>
              <a:ext uri="{FF2B5EF4-FFF2-40B4-BE49-F238E27FC236}">
                <a16:creationId xmlns:a16="http://schemas.microsoft.com/office/drawing/2014/main" id="{2BA0B895-684E-4498-8682-336F248E470D}"/>
              </a:ext>
            </a:extLst>
          </p:cNvPr>
          <p:cNvSpPr>
            <a:spLocks noGrp="1"/>
          </p:cNvSpPr>
          <p:nvPr>
            <p:ph type="body" idx="1"/>
          </p:nvPr>
        </p:nvSpPr>
        <p:spPr/>
        <p:txBody>
          <a:bodyPr/>
          <a:lstStyle/>
          <a:p>
            <a:endParaRPr lang="en-US" dirty="0"/>
          </a:p>
        </p:txBody>
      </p:sp>
      <p:pic>
        <p:nvPicPr>
          <p:cNvPr id="6" name="Picture 5">
            <a:extLst>
              <a:ext uri="{FF2B5EF4-FFF2-40B4-BE49-F238E27FC236}">
                <a16:creationId xmlns:a16="http://schemas.microsoft.com/office/drawing/2014/main" id="{B5D7D716-82AF-451A-87A0-6557697402A6}"/>
              </a:ext>
            </a:extLst>
          </p:cNvPr>
          <p:cNvPicPr>
            <a:picLocks noChangeAspect="1"/>
          </p:cNvPicPr>
          <p:nvPr/>
        </p:nvPicPr>
        <p:blipFill>
          <a:blip r:embed="rId2"/>
          <a:stretch>
            <a:fillRect/>
          </a:stretch>
        </p:blipFill>
        <p:spPr>
          <a:xfrm>
            <a:off x="1350335" y="2342374"/>
            <a:ext cx="8981468" cy="2612398"/>
          </a:xfrm>
          <a:prstGeom prst="rect">
            <a:avLst/>
          </a:prstGeom>
        </p:spPr>
      </p:pic>
    </p:spTree>
    <p:extLst>
      <p:ext uri="{BB962C8B-B14F-4D97-AF65-F5344CB8AC3E}">
        <p14:creationId xmlns:p14="http://schemas.microsoft.com/office/powerpoint/2010/main" val="17718497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CE304-ED22-4370-A0C8-5D9CF486B548}"/>
              </a:ext>
            </a:extLst>
          </p:cNvPr>
          <p:cNvSpPr>
            <a:spLocks noGrp="1"/>
          </p:cNvSpPr>
          <p:nvPr>
            <p:ph type="title"/>
          </p:nvPr>
        </p:nvSpPr>
        <p:spPr>
          <a:xfrm>
            <a:off x="838200" y="365125"/>
            <a:ext cx="10515600" cy="1460500"/>
          </a:xfrm>
        </p:spPr>
        <p:txBody>
          <a:bodyPr>
            <a:normAutofit/>
          </a:bodyPr>
          <a:lstStyle/>
          <a:p>
            <a:pPr marR="0" rtl="0"/>
            <a:r>
              <a:rPr lang="ar-SA" sz="4000" b="1" i="0" u="none" strike="noStrike" kern="1400" baseline="0" dirty="0">
                <a:solidFill>
                  <a:srgbClr val="002060"/>
                </a:solidFill>
                <a:latin typeface="Times New Roman" panose="02020603050405020304" pitchFamily="18" charset="0"/>
              </a:rPr>
              <a:t>اخلاق پزشکی</a:t>
            </a:r>
            <a:r>
              <a:rPr lang="fa-IR" sz="4000" b="1" kern="1400" dirty="0">
                <a:solidFill>
                  <a:srgbClr val="002060"/>
                </a:solidFill>
                <a:latin typeface="Times New Roman" panose="02020603050405020304" pitchFamily="18" charset="0"/>
              </a:rPr>
              <a:t> و</a:t>
            </a:r>
            <a:r>
              <a:rPr lang="ar-SA" sz="4000" b="1" i="0" u="none" strike="noStrike" kern="1400" baseline="0" dirty="0">
                <a:solidFill>
                  <a:srgbClr val="002060"/>
                </a:solidFill>
                <a:latin typeface="Times New Roman" panose="02020603050405020304" pitchFamily="18" charset="0"/>
              </a:rPr>
              <a:t> اخلاق حرفه ای</a:t>
            </a:r>
            <a:br>
              <a:rPr lang="fa-IR" b="0" i="0" u="none" strike="noStrike" kern="1400" baseline="0" dirty="0">
                <a:solidFill>
                  <a:srgbClr val="002060"/>
                </a:solidFill>
                <a:cs typeface="B Nazanin" panose="00000400000000000000" pitchFamily="2" charset="-78"/>
              </a:rPr>
            </a:br>
            <a:r>
              <a:rPr lang="en-US" sz="2700" b="1" i="0" u="none" strike="noStrike" kern="1400" baseline="0" dirty="0">
                <a:solidFill>
                  <a:srgbClr val="FF0000"/>
                </a:solidFill>
                <a:cs typeface="B Nazanin" panose="00000400000000000000" pitchFamily="2" charset="-78"/>
              </a:rPr>
              <a:t>MEDICAL ETHICS and MEDICAL PROFESSIONALISM</a:t>
            </a:r>
            <a:endParaRPr lang="en-US" b="1" i="0" u="none" strike="noStrike" kern="1400" baseline="0" dirty="0">
              <a:solidFill>
                <a:srgbClr val="FF0000"/>
              </a:solidFill>
              <a:latin typeface="Arial" panose="020B0604020202020204" pitchFamily="34" charset="0"/>
              <a:cs typeface="B Nazanin" panose="00000400000000000000" pitchFamily="2" charset="-78"/>
            </a:endParaRPr>
          </a:p>
        </p:txBody>
      </p:sp>
      <p:sp>
        <p:nvSpPr>
          <p:cNvPr id="3" name="Text Placeholder 2">
            <a:extLst>
              <a:ext uri="{FF2B5EF4-FFF2-40B4-BE49-F238E27FC236}">
                <a16:creationId xmlns:a16="http://schemas.microsoft.com/office/drawing/2014/main" id="{11D00A5C-AF9B-4371-A4EC-A43D79EA4D34}"/>
              </a:ext>
            </a:extLst>
          </p:cNvPr>
          <p:cNvSpPr>
            <a:spLocks noGrp="1"/>
          </p:cNvSpPr>
          <p:nvPr>
            <p:ph type="body" idx="1"/>
          </p:nvPr>
        </p:nvSpPr>
        <p:spPr>
          <a:xfrm>
            <a:off x="838200" y="2296633"/>
            <a:ext cx="10515600" cy="3880329"/>
          </a:xfrm>
        </p:spPr>
        <p:txBody>
          <a:bodyPr/>
          <a:lstStyle/>
          <a:p>
            <a:pPr marR="0" lvl="0" rtl="1"/>
            <a:r>
              <a:rPr lang="ar-SA" b="0" i="0" u="none" strike="noStrike" baseline="0" dirty="0">
                <a:cs typeface="B Nazanin" panose="00000400000000000000" pitchFamily="2" charset="-78"/>
              </a:rPr>
              <a:t>اخلاق بعنوان </a:t>
            </a:r>
            <a:r>
              <a:rPr lang="ar-SA" b="0" i="0" u="none" strike="noStrike" baseline="0" dirty="0">
                <a:solidFill>
                  <a:srgbClr val="FF0000"/>
                </a:solidFill>
                <a:cs typeface="B Nazanin" panose="00000400000000000000" pitchFamily="2" charset="-78"/>
              </a:rPr>
              <a:t>جزء تفکیک ناپذیر </a:t>
            </a:r>
            <a:r>
              <a:rPr lang="ar-SA" b="0" i="0" u="none" strike="noStrike" baseline="0" dirty="0">
                <a:cs typeface="B Nazanin" panose="00000400000000000000" pitchFamily="2" charset="-78"/>
              </a:rPr>
              <a:t>پزشکی لااقل از زمان</a:t>
            </a:r>
            <a:r>
              <a:rPr lang="ar-SA" b="0" i="0" u="none" strike="noStrike" baseline="0" dirty="0">
                <a:solidFill>
                  <a:srgbClr val="FF0000"/>
                </a:solidFill>
                <a:cs typeface="B Nazanin" panose="00000400000000000000" pitchFamily="2" charset="-78"/>
              </a:rPr>
              <a:t> </a:t>
            </a:r>
            <a:r>
              <a:rPr lang="ar-SA" b="1" i="0" u="none" strike="noStrike" baseline="0" dirty="0">
                <a:solidFill>
                  <a:srgbClr val="FF0000"/>
                </a:solidFill>
                <a:cs typeface="B Nazanin" panose="00000400000000000000" pitchFamily="2" charset="-78"/>
              </a:rPr>
              <a:t>بقراط</a:t>
            </a:r>
            <a:r>
              <a:rPr lang="fa-IR" dirty="0">
                <a:solidFill>
                  <a:srgbClr val="FF0000"/>
                </a:solidFill>
              </a:rPr>
              <a:t> است.</a:t>
            </a:r>
          </a:p>
          <a:p>
            <a:pPr marR="0" lvl="0" rtl="1"/>
            <a:r>
              <a:rPr lang="fa-IR" b="0" i="0" u="none" strike="noStrike" baseline="0" dirty="0">
                <a:solidFill>
                  <a:srgbClr val="FF0000"/>
                </a:solidFill>
                <a:cs typeface="B Nazanin" panose="00000400000000000000" pitchFamily="2" charset="-78"/>
              </a:rPr>
              <a:t>بقراط</a:t>
            </a:r>
            <a:r>
              <a:rPr lang="ar-SA" b="0" i="0" u="none" strike="noStrike" baseline="0" dirty="0">
                <a:cs typeface="B Nazanin" panose="00000400000000000000" pitchFamily="2" charset="-78"/>
              </a:rPr>
              <a:t> پزشک یونانی در پانصد سال قبل از میلاد مسیح</a:t>
            </a:r>
            <a:r>
              <a:rPr lang="fa-IR" b="0" i="0" u="none" strike="noStrike" baseline="0" dirty="0">
                <a:cs typeface="B Nazanin" panose="00000400000000000000" pitchFamily="2" charset="-78"/>
              </a:rPr>
              <a:t> می زیسته و </a:t>
            </a:r>
            <a:r>
              <a:rPr lang="ar-SA" b="0" i="0" u="none" strike="noStrike" baseline="0" dirty="0">
                <a:cs typeface="B Nazanin" panose="00000400000000000000" pitchFamily="2" charset="-78"/>
              </a:rPr>
              <a:t>بعنوان </a:t>
            </a:r>
            <a:r>
              <a:rPr lang="ar-SA" b="1" i="0" u="none" strike="noStrike" baseline="0" dirty="0">
                <a:solidFill>
                  <a:srgbClr val="FF0000"/>
                </a:solidFill>
                <a:cs typeface="B Nazanin" panose="00000400000000000000" pitchFamily="2" charset="-78"/>
              </a:rPr>
              <a:t>پدر اخلاق پزشکی</a:t>
            </a:r>
            <a:r>
              <a:rPr lang="ar-SA" b="0" i="0" u="none" strike="noStrike" baseline="0" dirty="0">
                <a:solidFill>
                  <a:srgbClr val="FF0000"/>
                </a:solidFill>
                <a:cs typeface="B Nazanin" panose="00000400000000000000" pitchFamily="2" charset="-78"/>
              </a:rPr>
              <a:t> </a:t>
            </a:r>
            <a:r>
              <a:rPr lang="ar-SA" b="0" i="0" u="none" strike="noStrike" baseline="0" dirty="0">
                <a:cs typeface="B Nazanin" panose="00000400000000000000" pitchFamily="2" charset="-78"/>
              </a:rPr>
              <a:t>شناخته می شود</a:t>
            </a:r>
            <a:r>
              <a:rPr lang="fa-IR" b="0" i="0" u="none" strike="noStrike" baseline="0" dirty="0">
                <a:cs typeface="B Nazanin" panose="00000400000000000000" pitchFamily="2" charset="-78"/>
              </a:rPr>
              <a:t>.</a:t>
            </a:r>
          </a:p>
          <a:p>
            <a:pPr marR="0" lvl="0" rtl="1"/>
            <a:endParaRPr lang="en-US" b="0" i="0" u="none" strike="noStrike" baseline="0" dirty="0">
              <a:cs typeface="B Nazanin" panose="00000400000000000000" pitchFamily="2" charset="-78"/>
            </a:endParaRPr>
          </a:p>
          <a:p>
            <a:pPr lvl="0"/>
            <a:r>
              <a:rPr lang="en-US" b="0" i="0" u="none" strike="noStrike" baseline="0" dirty="0">
                <a:cs typeface="B Nazanin" panose="00000400000000000000" pitchFamily="2" charset="-78"/>
              </a:rPr>
              <a:t> </a:t>
            </a:r>
            <a:r>
              <a:rPr lang="ar-SA" dirty="0"/>
              <a:t>پزشکی</a:t>
            </a:r>
            <a:r>
              <a:rPr lang="fa-IR" dirty="0"/>
              <a:t> </a:t>
            </a:r>
            <a:r>
              <a:rPr lang="ar-SA" dirty="0"/>
              <a:t>از </a:t>
            </a:r>
            <a:r>
              <a:rPr lang="ar-SA" b="0" i="0" u="none" strike="noStrike" baseline="0" dirty="0">
                <a:cs typeface="B Nazanin" panose="00000400000000000000" pitchFamily="2" charset="-78"/>
              </a:rPr>
              <a:t>زمان بقراط بصورت </a:t>
            </a:r>
            <a:r>
              <a:rPr lang="ar-SA" b="1" i="0" u="none" strike="noStrike" baseline="0" dirty="0">
                <a:solidFill>
                  <a:srgbClr val="FF0000"/>
                </a:solidFill>
                <a:cs typeface="B Nazanin" panose="00000400000000000000" pitchFamily="2" charset="-78"/>
              </a:rPr>
              <a:t>یک حرفه</a:t>
            </a:r>
            <a:r>
              <a:rPr lang="fa-IR" b="1" i="0" u="none" strike="noStrike" baseline="0" dirty="0">
                <a:solidFill>
                  <a:srgbClr val="FF0000"/>
                </a:solidFill>
                <a:cs typeface="B Nazanin" panose="00000400000000000000" pitchFamily="2" charset="-78"/>
              </a:rPr>
              <a:t> </a:t>
            </a:r>
            <a:r>
              <a:rPr lang="en-US" b="1" i="0" u="none" strike="noStrike" baseline="0" dirty="0">
                <a:solidFill>
                  <a:srgbClr val="FF0000"/>
                </a:solidFill>
                <a:cs typeface="B Nazanin" panose="00000400000000000000" pitchFamily="2" charset="-78"/>
              </a:rPr>
              <a:t>(P</a:t>
            </a:r>
            <a:r>
              <a:rPr lang="en-US" b="0" i="0" u="none" strike="noStrike" baseline="0" dirty="0">
                <a:solidFill>
                  <a:srgbClr val="FF0000"/>
                </a:solidFill>
                <a:latin typeface="Arial" panose="020B0604020202020204" pitchFamily="34" charset="0"/>
                <a:cs typeface="B Nazanin" panose="00000400000000000000" pitchFamily="2" charset="-78"/>
              </a:rPr>
              <a:t>rofession)</a:t>
            </a:r>
            <a:r>
              <a:rPr lang="ar-SA" b="0" i="0" u="none" strike="noStrike" baseline="0" dirty="0">
                <a:latin typeface="Arial" panose="020B0604020202020204" pitchFamily="34" charset="0"/>
                <a:cs typeface="B Nazanin" panose="00000400000000000000" pitchFamily="2" charset="-78"/>
              </a:rPr>
              <a:t> در آمد، که طی آن پزشکان در برابر عموم </a:t>
            </a:r>
            <a:r>
              <a:rPr lang="ar-SA" b="1" i="0" u="none" strike="noStrike" baseline="0" dirty="0">
                <a:solidFill>
                  <a:srgbClr val="FF0000"/>
                </a:solidFill>
                <a:latin typeface="Arial" panose="020B0604020202020204" pitchFamily="34" charset="0"/>
                <a:cs typeface="B Nazanin" panose="00000400000000000000" pitchFamily="2" charset="-78"/>
              </a:rPr>
              <a:t>سوگند</a:t>
            </a:r>
            <a:r>
              <a:rPr lang="ar-SA" b="0" i="0" u="none" strike="noStrike" baseline="0" dirty="0">
                <a:latin typeface="Arial" panose="020B0604020202020204" pitchFamily="34" charset="0"/>
                <a:cs typeface="B Nazanin" panose="00000400000000000000" pitchFamily="2" charset="-78"/>
              </a:rPr>
              <a:t> می خوردند که </a:t>
            </a:r>
            <a:r>
              <a:rPr lang="ar-SA" b="1" i="0" u="none" strike="noStrike" baseline="0" dirty="0">
                <a:solidFill>
                  <a:srgbClr val="FF0000"/>
                </a:solidFill>
                <a:latin typeface="Arial" panose="020B0604020202020204" pitchFamily="34" charset="0"/>
                <a:cs typeface="B Nazanin" panose="00000400000000000000" pitchFamily="2" charset="-78"/>
              </a:rPr>
              <a:t>منافع بیمارشان</a:t>
            </a:r>
            <a:r>
              <a:rPr lang="ar-SA" b="0" i="0" u="none" strike="noStrike" baseline="0" dirty="0">
                <a:solidFill>
                  <a:srgbClr val="FF0000"/>
                </a:solidFill>
                <a:latin typeface="Arial" panose="020B0604020202020204" pitchFamily="34" charset="0"/>
                <a:cs typeface="B Nazanin" panose="00000400000000000000" pitchFamily="2" charset="-78"/>
              </a:rPr>
              <a:t> </a:t>
            </a:r>
            <a:r>
              <a:rPr lang="ar-SA" b="0" i="0" u="none" strike="noStrike" baseline="0" dirty="0">
                <a:latin typeface="Arial" panose="020B0604020202020204" pitchFamily="34" charset="0"/>
                <a:cs typeface="B Nazanin" panose="00000400000000000000" pitchFamily="2" charset="-78"/>
              </a:rPr>
              <a:t>را بالاتر از منافع خود قرار دهند .</a:t>
            </a:r>
            <a:endParaRPr lang="fa-IR" b="0" i="0" u="none" strike="noStrike" baseline="0" dirty="0">
              <a:latin typeface="Arial" panose="020B0604020202020204" pitchFamily="34" charset="0"/>
              <a:cs typeface="B Nazanin" panose="00000400000000000000" pitchFamily="2" charset="-78"/>
            </a:endParaRPr>
          </a:p>
          <a:p>
            <a:pPr lvl="0"/>
            <a:endParaRPr lang="ar-SA" b="0" i="0" u="none" strike="noStrike" baseline="0" dirty="0">
              <a:latin typeface="Arial" panose="020B0604020202020204" pitchFamily="34" charset="0"/>
              <a:cs typeface="B Nazanin" panose="00000400000000000000" pitchFamily="2" charset="-78"/>
            </a:endParaRPr>
          </a:p>
          <a:p>
            <a:pPr marR="0" lvl="0" rtl="1"/>
            <a:r>
              <a:rPr lang="ar-SA" b="0" i="0" u="none" strike="noStrike" baseline="0" dirty="0">
                <a:cs typeface="B Nazanin" panose="00000400000000000000" pitchFamily="2" charset="-78"/>
              </a:rPr>
              <a:t> رابطه ی نزدیک بین </a:t>
            </a:r>
            <a:r>
              <a:rPr lang="ar-SA" b="1" i="0" u="none" strike="noStrike" baseline="0" dirty="0">
                <a:solidFill>
                  <a:srgbClr val="FF0000"/>
                </a:solidFill>
                <a:cs typeface="B Nazanin" panose="00000400000000000000" pitchFamily="2" charset="-78"/>
              </a:rPr>
              <a:t>اخلاق و اخلاق حرفه ای</a:t>
            </a:r>
            <a:r>
              <a:rPr lang="ar-SA" b="0" i="0" u="none" strike="noStrike" baseline="0" dirty="0">
                <a:solidFill>
                  <a:srgbClr val="FF0000"/>
                </a:solidFill>
                <a:cs typeface="B Nazanin" panose="00000400000000000000" pitchFamily="2" charset="-78"/>
              </a:rPr>
              <a:t> </a:t>
            </a:r>
            <a:r>
              <a:rPr lang="en-US" b="0" i="0" u="none" strike="noStrike" baseline="0" dirty="0">
                <a:cs typeface="B Nazanin" panose="00000400000000000000" pitchFamily="2" charset="-78"/>
              </a:rPr>
              <a:t>(ethics and professionalism)</a:t>
            </a:r>
            <a:r>
              <a:rPr lang="ar-SA" b="0" i="0" u="none" strike="noStrike" baseline="0" dirty="0">
                <a:cs typeface="B Nazanin" panose="00000400000000000000" pitchFamily="2" charset="-78"/>
              </a:rPr>
              <a:t> </a:t>
            </a:r>
            <a:r>
              <a:rPr lang="fa-IR" b="0" i="0" u="none" strike="noStrike" baseline="0" dirty="0">
                <a:cs typeface="B Nazanin" panose="00000400000000000000" pitchFamily="2" charset="-78"/>
              </a:rPr>
              <a:t>وجود </a:t>
            </a:r>
            <a:r>
              <a:rPr lang="ar-SA" b="0" i="0" u="none" strike="noStrike" baseline="0" dirty="0">
                <a:cs typeface="B Nazanin" panose="00000400000000000000" pitchFamily="2" charset="-78"/>
              </a:rPr>
              <a:t>دارد</a:t>
            </a:r>
            <a:r>
              <a:rPr lang="en-US" b="0" i="0" u="none" strike="noStrike" baseline="0" dirty="0">
                <a:cs typeface="B Nazanin" panose="00000400000000000000" pitchFamily="2" charset="-78"/>
              </a:rPr>
              <a:t>.</a:t>
            </a:r>
            <a:endParaRPr lang="ar-SA" b="0" i="0" u="none" strike="noStrike" baseline="0" dirty="0">
              <a:cs typeface="B Nazanin" panose="00000400000000000000" pitchFamily="2" charset="-78"/>
            </a:endParaRPr>
          </a:p>
        </p:txBody>
      </p:sp>
    </p:spTree>
    <p:extLst>
      <p:ext uri="{BB962C8B-B14F-4D97-AF65-F5344CB8AC3E}">
        <p14:creationId xmlns:p14="http://schemas.microsoft.com/office/powerpoint/2010/main" val="9977985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4F231-2549-4E72-B194-86323880D7F8}"/>
              </a:ext>
            </a:extLst>
          </p:cNvPr>
          <p:cNvSpPr>
            <a:spLocks noGrp="1"/>
          </p:cNvSpPr>
          <p:nvPr>
            <p:ph type="title"/>
          </p:nvPr>
        </p:nvSpPr>
        <p:spPr/>
        <p:txBody>
          <a:bodyPr>
            <a:normAutofit/>
          </a:bodyPr>
          <a:lstStyle/>
          <a:p>
            <a:r>
              <a:rPr lang="en-US" sz="3200" b="1" dirty="0">
                <a:solidFill>
                  <a:srgbClr val="FF0000"/>
                </a:solidFill>
                <a:latin typeface="Times New Roman" panose="02020603050405020304" pitchFamily="18" charset="0"/>
                <a:cs typeface="Times New Roman" panose="02020603050405020304" pitchFamily="18" charset="0"/>
              </a:rPr>
              <a:t>What is the difference between Ethics and Professionalism?</a:t>
            </a:r>
          </a:p>
        </p:txBody>
      </p:sp>
      <p:sp>
        <p:nvSpPr>
          <p:cNvPr id="3" name="Text Placeholder 2">
            <a:extLst>
              <a:ext uri="{FF2B5EF4-FFF2-40B4-BE49-F238E27FC236}">
                <a16:creationId xmlns:a16="http://schemas.microsoft.com/office/drawing/2014/main" id="{EFB1EA19-290C-4BF3-9C60-4277D94B744F}"/>
              </a:ext>
            </a:extLst>
          </p:cNvPr>
          <p:cNvSpPr>
            <a:spLocks noGrp="1"/>
          </p:cNvSpPr>
          <p:nvPr>
            <p:ph type="body" idx="1"/>
          </p:nvPr>
        </p:nvSpPr>
        <p:spPr/>
        <p:txBody>
          <a:bodyPr>
            <a:normAutofit lnSpcReduction="10000"/>
          </a:bodyPr>
          <a:lstStyle/>
          <a:p>
            <a:pPr algn="l" rtl="0"/>
            <a:endParaRPr lang="en-US" dirty="0"/>
          </a:p>
          <a:p>
            <a:pPr marL="0" indent="0" algn="l" rtl="0">
              <a:buNone/>
            </a:pPr>
            <a:r>
              <a:rPr lang="en-US" dirty="0"/>
              <a:t>• Ethics refers to the </a:t>
            </a:r>
            <a:r>
              <a:rPr lang="en-US" dirty="0">
                <a:solidFill>
                  <a:srgbClr val="FF0000"/>
                </a:solidFill>
              </a:rPr>
              <a:t>guidelines</a:t>
            </a:r>
            <a:r>
              <a:rPr lang="en-US" dirty="0"/>
              <a:t> that state the dos and don’ts in a specific context whereas professionalism refers to the </a:t>
            </a:r>
            <a:r>
              <a:rPr lang="en-US" dirty="0">
                <a:solidFill>
                  <a:srgbClr val="FF0000"/>
                </a:solidFill>
              </a:rPr>
              <a:t>specific traits </a:t>
            </a:r>
            <a:r>
              <a:rPr lang="en-US" dirty="0"/>
              <a:t>that are expected of a professional.</a:t>
            </a:r>
          </a:p>
          <a:p>
            <a:pPr marL="0" indent="0" algn="r">
              <a:buNone/>
            </a:pPr>
            <a:r>
              <a:rPr lang="fa-IR" dirty="0"/>
              <a:t>اخلاق(</a:t>
            </a:r>
            <a:r>
              <a:rPr lang="en-US" dirty="0"/>
              <a:t>Ethics</a:t>
            </a:r>
            <a:r>
              <a:rPr lang="fa-IR" dirty="0"/>
              <a:t> ) به رهنمودهایی گفته می شود که باید و نبایدها را در یک زمینه خاص بیان می کند در حالی که حرفه ای بودن (پروفشنالیسم) اشاره دارد به ویژگیهای خاصی که از یک فرد دارای حرفه خاص انتظار می رود.</a:t>
            </a:r>
            <a:endParaRPr lang="en-US" dirty="0"/>
          </a:p>
          <a:p>
            <a:pPr marL="0" indent="0" algn="l" rtl="0">
              <a:buNone/>
            </a:pPr>
            <a:endParaRPr lang="en-US" dirty="0"/>
          </a:p>
          <a:p>
            <a:pPr algn="l" rtl="0"/>
            <a:r>
              <a:rPr lang="en-US" dirty="0"/>
              <a:t>Ethics are usually </a:t>
            </a:r>
            <a:r>
              <a:rPr lang="en-US" dirty="0">
                <a:solidFill>
                  <a:srgbClr val="FF0000"/>
                </a:solidFill>
              </a:rPr>
              <a:t>stated</a:t>
            </a:r>
            <a:r>
              <a:rPr lang="en-US" dirty="0"/>
              <a:t> whereas professionalism is </a:t>
            </a:r>
            <a:r>
              <a:rPr lang="en-US" dirty="0">
                <a:solidFill>
                  <a:srgbClr val="FF0000"/>
                </a:solidFill>
              </a:rPr>
              <a:t>cultivated</a:t>
            </a:r>
            <a:r>
              <a:rPr lang="en-US" dirty="0"/>
              <a:t> by the individual personally.</a:t>
            </a:r>
          </a:p>
          <a:p>
            <a:pPr algn="r"/>
            <a:r>
              <a:rPr lang="fa-IR" dirty="0"/>
              <a:t>اخلاقی(</a:t>
            </a:r>
            <a:r>
              <a:rPr lang="en-US" dirty="0"/>
              <a:t>Ethics</a:t>
            </a:r>
            <a:r>
              <a:rPr lang="fa-IR" dirty="0"/>
              <a:t> ) معمولاً مقرر می گردد در حالی که که حرفه ای بودن توسط خود افراد تحصیل یا آموخته می گردد. یا افراد خودشان را فرهیخته می نمایند.</a:t>
            </a:r>
            <a:endParaRPr lang="en-US" dirty="0"/>
          </a:p>
        </p:txBody>
      </p:sp>
    </p:spTree>
    <p:extLst>
      <p:ext uri="{BB962C8B-B14F-4D97-AF65-F5344CB8AC3E}">
        <p14:creationId xmlns:p14="http://schemas.microsoft.com/office/powerpoint/2010/main" val="13206306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DAF9D-1B6A-4468-90DE-25170BBC0E8C}"/>
              </a:ext>
            </a:extLst>
          </p:cNvPr>
          <p:cNvSpPr>
            <a:spLocks noGrp="1"/>
          </p:cNvSpPr>
          <p:nvPr>
            <p:ph type="title"/>
          </p:nvPr>
        </p:nvSpPr>
        <p:spPr>
          <a:xfrm>
            <a:off x="838200" y="365125"/>
            <a:ext cx="10515600" cy="1460500"/>
          </a:xfrm>
        </p:spPr>
        <p:txBody>
          <a:bodyPr>
            <a:normAutofit/>
          </a:bodyPr>
          <a:lstStyle/>
          <a:p>
            <a:pPr marR="0" rtl="0"/>
            <a:r>
              <a:rPr lang="en-US" b="0" i="0" u="none" strike="noStrike" kern="1400" baseline="0" dirty="0">
                <a:solidFill>
                  <a:srgbClr val="002060"/>
                </a:solidFill>
                <a:cs typeface="B Nazanin" panose="00000400000000000000" pitchFamily="2" charset="-78"/>
              </a:rPr>
              <a:t> </a:t>
            </a:r>
            <a:r>
              <a:rPr lang="ar-SA" sz="4000" b="1" i="0" u="none" strike="noStrike" kern="1400" baseline="0" dirty="0">
                <a:solidFill>
                  <a:srgbClr val="002060"/>
                </a:solidFill>
                <a:latin typeface="Times New Roman" panose="02020603050405020304" pitchFamily="18" charset="0"/>
              </a:rPr>
              <a:t>اخلاق پزشکی</a:t>
            </a:r>
            <a:r>
              <a:rPr lang="fa-IR" sz="4000" b="1" i="0" u="none" strike="noStrike" kern="1400" baseline="0" dirty="0">
                <a:solidFill>
                  <a:srgbClr val="002060"/>
                </a:solidFill>
                <a:latin typeface="Times New Roman" panose="02020603050405020304" pitchFamily="18" charset="0"/>
              </a:rPr>
              <a:t> و </a:t>
            </a:r>
            <a:r>
              <a:rPr lang="ar-SA" sz="4000" b="1" i="0" u="none" strike="noStrike" kern="1400" baseline="0" dirty="0">
                <a:solidFill>
                  <a:srgbClr val="002060"/>
                </a:solidFill>
                <a:latin typeface="Times New Roman" panose="02020603050405020304" pitchFamily="18" charset="0"/>
              </a:rPr>
              <a:t>حقوق بشر</a:t>
            </a:r>
            <a:br>
              <a:rPr lang="fa-IR" b="0" i="0" u="none" strike="noStrike" kern="1400" baseline="0" dirty="0">
                <a:solidFill>
                  <a:srgbClr val="002060"/>
                </a:solidFill>
                <a:cs typeface="B Nazanin" panose="00000400000000000000" pitchFamily="2" charset="-78"/>
              </a:rPr>
            </a:br>
            <a:r>
              <a:rPr lang="en-US" sz="2800" b="1" i="0" u="none" strike="noStrike" kern="1400" baseline="0" dirty="0">
                <a:solidFill>
                  <a:srgbClr val="FF0000"/>
                </a:solidFill>
                <a:cs typeface="B Nazanin" panose="00000400000000000000" pitchFamily="2" charset="-78"/>
              </a:rPr>
              <a:t>MEDICAL ETHICS</a:t>
            </a:r>
            <a:r>
              <a:rPr lang="fa-IR" sz="2800" b="1" i="0" u="none" strike="noStrike" kern="1400" baseline="0" dirty="0">
                <a:solidFill>
                  <a:srgbClr val="FF0000"/>
                </a:solidFill>
                <a:cs typeface="B Nazanin" panose="00000400000000000000" pitchFamily="2" charset="-78"/>
              </a:rPr>
              <a:t> </a:t>
            </a:r>
            <a:r>
              <a:rPr lang="en-US" sz="2800" b="1" i="0" u="none" strike="noStrike" kern="1400" baseline="0" dirty="0">
                <a:solidFill>
                  <a:srgbClr val="FF0000"/>
                </a:solidFill>
                <a:cs typeface="B Nazanin" panose="00000400000000000000" pitchFamily="2" charset="-78"/>
              </a:rPr>
              <a:t>and HUMAN RIGHTS</a:t>
            </a:r>
            <a:endParaRPr lang="fa-IR" b="0" i="0" u="none" strike="noStrike" kern="1400" baseline="0" dirty="0">
              <a:solidFill>
                <a:srgbClr val="002060"/>
              </a:solidFill>
              <a:latin typeface="Times New Roman" panose="02020603050405020304" pitchFamily="18" charset="0"/>
              <a:cs typeface="B Nazanin" panose="00000400000000000000" pitchFamily="2" charset="-78"/>
            </a:endParaRPr>
          </a:p>
        </p:txBody>
      </p:sp>
      <p:sp>
        <p:nvSpPr>
          <p:cNvPr id="3" name="Text Placeholder 2">
            <a:extLst>
              <a:ext uri="{FF2B5EF4-FFF2-40B4-BE49-F238E27FC236}">
                <a16:creationId xmlns:a16="http://schemas.microsoft.com/office/drawing/2014/main" id="{57C7DCCE-527C-4D48-A478-9C2104C083B4}"/>
              </a:ext>
            </a:extLst>
          </p:cNvPr>
          <p:cNvSpPr>
            <a:spLocks noGrp="1"/>
          </p:cNvSpPr>
          <p:nvPr>
            <p:ph type="body" idx="1"/>
          </p:nvPr>
        </p:nvSpPr>
        <p:spPr>
          <a:xfrm>
            <a:off x="838200" y="2190307"/>
            <a:ext cx="10515600" cy="4302568"/>
          </a:xfrm>
        </p:spPr>
        <p:txBody>
          <a:bodyPr/>
          <a:lstStyle/>
          <a:p>
            <a:pPr marR="0" lvl="0" rtl="1"/>
            <a:r>
              <a:rPr lang="ar-SA" b="0" i="0" u="none" strike="noStrike" baseline="0" dirty="0">
                <a:cs typeface="B Nazanin" panose="00000400000000000000" pitchFamily="2" charset="-78"/>
              </a:rPr>
              <a:t> اخیراً </a:t>
            </a:r>
            <a:r>
              <a:rPr lang="ar-SA" b="1" i="0" u="none" strike="noStrike" baseline="0" dirty="0">
                <a:solidFill>
                  <a:srgbClr val="FF0000"/>
                </a:solidFill>
                <a:cs typeface="B Nazanin" panose="00000400000000000000" pitchFamily="2" charset="-78"/>
              </a:rPr>
              <a:t>اخلاق پزشکی</a:t>
            </a:r>
            <a:r>
              <a:rPr lang="ar-SA" b="0" i="0" u="none" strike="noStrike" baseline="0" dirty="0">
                <a:solidFill>
                  <a:srgbClr val="FF0000"/>
                </a:solidFill>
                <a:cs typeface="B Nazanin" panose="00000400000000000000" pitchFamily="2" charset="-78"/>
              </a:rPr>
              <a:t> </a:t>
            </a:r>
            <a:r>
              <a:rPr lang="ar-SA" b="0" i="0" u="none" strike="noStrike" baseline="0" dirty="0">
                <a:cs typeface="B Nazanin" panose="00000400000000000000" pitchFamily="2" charset="-78"/>
              </a:rPr>
              <a:t>به میزان زیادی تحت تاثیر پیشرفت در </a:t>
            </a:r>
            <a:r>
              <a:rPr lang="ar-SA" b="1" i="0" u="none" strike="noStrike" baseline="0" dirty="0">
                <a:solidFill>
                  <a:srgbClr val="FF0000"/>
                </a:solidFill>
                <a:cs typeface="B Nazanin" panose="00000400000000000000" pitchFamily="2" charset="-78"/>
              </a:rPr>
              <a:t>حقوق بشر</a:t>
            </a:r>
            <a:r>
              <a:rPr lang="en-US" b="0" i="0" u="none" strike="noStrike" baseline="0" dirty="0">
                <a:cs typeface="B Nazanin" panose="00000400000000000000" pitchFamily="2" charset="-78"/>
              </a:rPr>
              <a:t> (H</a:t>
            </a:r>
            <a:r>
              <a:rPr lang="en-US" b="0" i="0" u="none" strike="noStrike" baseline="0" dirty="0">
                <a:latin typeface="Arial" panose="020B0604020202020204" pitchFamily="34" charset="0"/>
                <a:cs typeface="B Nazanin" panose="00000400000000000000" pitchFamily="2" charset="-78"/>
              </a:rPr>
              <a:t>uman rights) </a:t>
            </a:r>
            <a:r>
              <a:rPr lang="ar-SA" b="0" i="0" u="none" strike="noStrike" baseline="0" dirty="0">
                <a:latin typeface="Arial" panose="020B0604020202020204" pitchFamily="34" charset="0"/>
                <a:cs typeface="B Nazanin" panose="00000400000000000000" pitchFamily="2" charset="-78"/>
              </a:rPr>
              <a:t>  قرار گرفته است. </a:t>
            </a:r>
          </a:p>
          <a:p>
            <a:pPr marR="0" lvl="0" rtl="1"/>
            <a:r>
              <a:rPr lang="ar-SA" b="0" i="0" u="none" strike="noStrike" baseline="0" dirty="0">
                <a:cs typeface="B Nazanin" panose="00000400000000000000" pitchFamily="2" charset="-78"/>
              </a:rPr>
              <a:t>در جهان پلورالیستیک و چند-فرهنگی حاضر، با بسیاری از سنتهای مختلف اخلاقی موجود،</a:t>
            </a:r>
            <a:r>
              <a:rPr lang="ar-SA" b="0" i="0" u="none" strike="noStrike" baseline="0" dirty="0">
                <a:solidFill>
                  <a:srgbClr val="FF0000"/>
                </a:solidFill>
                <a:cs typeface="B Nazanin" panose="00000400000000000000" pitchFamily="2" charset="-78"/>
              </a:rPr>
              <a:t> </a:t>
            </a:r>
            <a:r>
              <a:rPr lang="ar-SA" b="1" i="0" u="none" strike="noStrike" baseline="0" dirty="0">
                <a:solidFill>
                  <a:srgbClr val="FF0000"/>
                </a:solidFill>
                <a:cs typeface="B Nazanin" panose="00000400000000000000" pitchFamily="2" charset="-78"/>
              </a:rPr>
              <a:t>توافق نامه های مهم بین المللی</a:t>
            </a:r>
            <a:r>
              <a:rPr lang="ar-SA" b="0" i="0" u="none" strike="noStrike" baseline="0" dirty="0">
                <a:solidFill>
                  <a:srgbClr val="FF0000"/>
                </a:solidFill>
                <a:cs typeface="B Nazanin" panose="00000400000000000000" pitchFamily="2" charset="-78"/>
              </a:rPr>
              <a:t> </a:t>
            </a:r>
            <a:r>
              <a:rPr lang="ar-SA" b="0" i="0" u="none" strike="noStrike" baseline="0" dirty="0">
                <a:cs typeface="B Nazanin" panose="00000400000000000000" pitchFamily="2" charset="-78"/>
              </a:rPr>
              <a:t>در مورد حقوق بشر توانسته اند </a:t>
            </a:r>
            <a:r>
              <a:rPr lang="ar-SA" b="1" i="0" u="none" strike="noStrike" baseline="0" dirty="0">
                <a:solidFill>
                  <a:srgbClr val="FF0000"/>
                </a:solidFill>
                <a:cs typeface="B Nazanin" panose="00000400000000000000" pitchFamily="2" charset="-78"/>
              </a:rPr>
              <a:t>شالوده ای برای اخلاق پزشکی</a:t>
            </a:r>
            <a:r>
              <a:rPr lang="ar-SA" b="0" i="0" u="none" strike="noStrike" baseline="0" dirty="0">
                <a:solidFill>
                  <a:srgbClr val="FF0000"/>
                </a:solidFill>
                <a:cs typeface="B Nazanin" panose="00000400000000000000" pitchFamily="2" charset="-78"/>
              </a:rPr>
              <a:t> </a:t>
            </a:r>
            <a:r>
              <a:rPr lang="ar-SA" b="0" i="0" u="none" strike="noStrike" baseline="0" dirty="0">
                <a:cs typeface="B Nazanin" panose="00000400000000000000" pitchFamily="2" charset="-78"/>
              </a:rPr>
              <a:t>ایجاد نمایند که در </a:t>
            </a:r>
            <a:r>
              <a:rPr lang="ar-SA" b="0" i="0" u="none" strike="noStrike" baseline="0" dirty="0">
                <a:solidFill>
                  <a:srgbClr val="FF0000"/>
                </a:solidFill>
                <a:cs typeface="B Nazanin" panose="00000400000000000000" pitchFamily="2" charset="-78"/>
              </a:rPr>
              <a:t>ورای مرزهای ملیتی و فرهنگی </a:t>
            </a:r>
            <a:r>
              <a:rPr lang="ar-SA" b="0" i="0" u="none" strike="noStrike" baseline="0" dirty="0">
                <a:cs typeface="B Nazanin" panose="00000400000000000000" pitchFamily="2" charset="-78"/>
              </a:rPr>
              <a:t>قابل پذیرش باشد. </a:t>
            </a:r>
          </a:p>
          <a:p>
            <a:pPr marR="0" lvl="0" rtl="1"/>
            <a:r>
              <a:rPr lang="ar-SA" b="0" i="0" u="none" strike="noStrike" baseline="0" dirty="0">
                <a:cs typeface="B Nazanin" panose="00000400000000000000" pitchFamily="2" charset="-78"/>
              </a:rPr>
              <a:t>پزشکان متناوباً با مشکلات پزشکی مواجه می شوند که در نتیجه </a:t>
            </a:r>
            <a:r>
              <a:rPr lang="ar-SA" b="0" i="0" u="none" strike="noStrike" baseline="0" dirty="0">
                <a:solidFill>
                  <a:srgbClr val="FF0000"/>
                </a:solidFill>
                <a:cs typeface="B Nazanin" panose="00000400000000000000" pitchFamily="2" charset="-78"/>
              </a:rPr>
              <a:t>تجاوز به حقوق بشر </a:t>
            </a:r>
            <a:r>
              <a:rPr lang="en-US" b="0" i="0" u="none" strike="noStrike" baseline="0" dirty="0">
                <a:cs typeface="B Nazanin" panose="00000400000000000000" pitchFamily="2" charset="-78"/>
              </a:rPr>
              <a:t>(violations of human rights)</a:t>
            </a:r>
            <a:r>
              <a:rPr lang="ar-SA" b="0" i="0" u="none" strike="noStrike" baseline="0" dirty="0">
                <a:cs typeface="B Nazanin" panose="00000400000000000000" pitchFamily="2" charset="-78"/>
              </a:rPr>
              <a:t> همچون </a:t>
            </a:r>
            <a:r>
              <a:rPr lang="ar-SA" b="0" i="0" u="none" strike="noStrike" baseline="0" dirty="0">
                <a:solidFill>
                  <a:srgbClr val="FF0000"/>
                </a:solidFill>
                <a:cs typeface="B Nazanin" panose="00000400000000000000" pitchFamily="2" charset="-78"/>
              </a:rPr>
              <a:t>مهاجرت اجباری و شکنجه </a:t>
            </a:r>
            <a:r>
              <a:rPr lang="ar-SA" b="0" i="0" u="none" strike="noStrike" baseline="0" dirty="0">
                <a:cs typeface="B Nazanin" panose="00000400000000000000" pitchFamily="2" charset="-78"/>
              </a:rPr>
              <a:t>ایجاد می گردد. </a:t>
            </a:r>
          </a:p>
          <a:p>
            <a:pPr marR="0" lvl="0" rtl="1"/>
            <a:r>
              <a:rPr lang="ar-SA" b="0" i="0" u="none" strike="noStrike" baseline="0" dirty="0">
                <a:cs typeface="B Nazanin" panose="00000400000000000000" pitchFamily="2" charset="-78"/>
              </a:rPr>
              <a:t>پزشکان به میزان زیادی با این تردید مواجهند که آیا مراقبتهای پزشکی یک </a:t>
            </a:r>
            <a:r>
              <a:rPr lang="ar-SA" b="0" i="0" u="none" strike="noStrike" baseline="0" dirty="0">
                <a:solidFill>
                  <a:srgbClr val="FF0000"/>
                </a:solidFill>
                <a:cs typeface="B Nazanin" panose="00000400000000000000" pitchFamily="2" charset="-78"/>
              </a:rPr>
              <a:t>حق بشری</a:t>
            </a:r>
            <a:r>
              <a:rPr lang="en-US" b="0" i="0" u="none" strike="noStrike" baseline="0" dirty="0">
                <a:solidFill>
                  <a:srgbClr val="FF0000"/>
                </a:solidFill>
                <a:cs typeface="B Nazanin" panose="00000400000000000000" pitchFamily="2" charset="-78"/>
              </a:rPr>
              <a:t> </a:t>
            </a:r>
            <a:r>
              <a:rPr lang="en-US" b="0" i="0" u="none" strike="noStrike" baseline="0" dirty="0">
                <a:cs typeface="B Nazanin" panose="00000400000000000000" pitchFamily="2" charset="-78"/>
              </a:rPr>
              <a:t>(human right)</a:t>
            </a:r>
            <a:r>
              <a:rPr lang="ar-SA" b="0" i="0" u="none" strike="noStrike" baseline="0" dirty="0">
                <a:cs typeface="B Nazanin" panose="00000400000000000000" pitchFamily="2" charset="-78"/>
              </a:rPr>
              <a:t> است؟ بطوریکه پاسخ به این سوال در بسیاری کشورها، تعیین کننده افرادی است که باید به مراقبتهای پزشکی </a:t>
            </a:r>
            <a:r>
              <a:rPr lang="ar-SA" b="0" i="0" u="none" strike="noStrike" baseline="0" dirty="0">
                <a:solidFill>
                  <a:srgbClr val="FF0000"/>
                </a:solidFill>
                <a:cs typeface="B Nazanin" panose="00000400000000000000" pitchFamily="2" charset="-78"/>
              </a:rPr>
              <a:t>دسترسی</a:t>
            </a:r>
            <a:r>
              <a:rPr lang="ar-SA" b="0" i="0" u="none" strike="noStrike" baseline="0" dirty="0">
                <a:cs typeface="B Nazanin" panose="00000400000000000000" pitchFamily="2" charset="-78"/>
              </a:rPr>
              <a:t> داشته باشند. </a:t>
            </a:r>
            <a:endParaRPr lang="en-US" b="0" i="0" u="none" strike="noStrike" baseline="0" dirty="0">
              <a:cs typeface="B Nazanin" panose="00000400000000000000" pitchFamily="2" charset="-78"/>
            </a:endParaRPr>
          </a:p>
        </p:txBody>
      </p:sp>
    </p:spTree>
    <p:extLst>
      <p:ext uri="{BB962C8B-B14F-4D97-AF65-F5344CB8AC3E}">
        <p14:creationId xmlns:p14="http://schemas.microsoft.com/office/powerpoint/2010/main" val="33073070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80F33-DE18-4AAD-BB1A-8A9D13E78012}"/>
              </a:ext>
            </a:extLst>
          </p:cNvPr>
          <p:cNvSpPr>
            <a:spLocks noGrp="1"/>
          </p:cNvSpPr>
          <p:nvPr>
            <p:ph type="title"/>
          </p:nvPr>
        </p:nvSpPr>
        <p:spPr/>
        <p:txBody>
          <a:bodyPr/>
          <a:lstStyle/>
          <a:p>
            <a:r>
              <a:rPr lang="en-US" b="1" dirty="0">
                <a:solidFill>
                  <a:srgbClr val="FF0000"/>
                </a:solidFill>
                <a:latin typeface="Times New Roman" panose="02020603050405020304" pitchFamily="18" charset="0"/>
                <a:cs typeface="Times New Roman" panose="02020603050405020304" pitchFamily="18" charset="0"/>
              </a:rPr>
              <a:t>Human rights and medical ethics</a:t>
            </a:r>
          </a:p>
        </p:txBody>
      </p:sp>
      <p:sp>
        <p:nvSpPr>
          <p:cNvPr id="3" name="Text Placeholder 2">
            <a:extLst>
              <a:ext uri="{FF2B5EF4-FFF2-40B4-BE49-F238E27FC236}">
                <a16:creationId xmlns:a16="http://schemas.microsoft.com/office/drawing/2014/main" id="{AB8F92D3-5544-439C-80EF-3B18AE329849}"/>
              </a:ext>
            </a:extLst>
          </p:cNvPr>
          <p:cNvSpPr>
            <a:spLocks noGrp="1"/>
          </p:cNvSpPr>
          <p:nvPr>
            <p:ph type="body" idx="1"/>
          </p:nvPr>
        </p:nvSpPr>
        <p:spPr/>
        <p:txBody>
          <a:bodyPr/>
          <a:lstStyle/>
          <a:p>
            <a:pPr rtl="0"/>
            <a:r>
              <a:rPr lang="en-US" dirty="0"/>
              <a:t>Human rights and medical ethics are </a:t>
            </a:r>
            <a:r>
              <a:rPr lang="en-US" dirty="0">
                <a:solidFill>
                  <a:srgbClr val="FF0000"/>
                </a:solidFill>
              </a:rPr>
              <a:t>parallel mechanisms</a:t>
            </a:r>
            <a:r>
              <a:rPr lang="en-US" dirty="0"/>
              <a:t>, the former working at the </a:t>
            </a:r>
            <a:r>
              <a:rPr lang="en-US" dirty="0">
                <a:solidFill>
                  <a:srgbClr val="FF0000"/>
                </a:solidFill>
              </a:rPr>
              <a:t>sociopolitical level </a:t>
            </a:r>
            <a:r>
              <a:rPr lang="en-US" dirty="0"/>
              <a:t>and the latter more at the level of the </a:t>
            </a:r>
            <a:r>
              <a:rPr lang="en-US" dirty="0">
                <a:solidFill>
                  <a:srgbClr val="FF0000"/>
                </a:solidFill>
              </a:rPr>
              <a:t>doctor–patient </a:t>
            </a:r>
            <a:r>
              <a:rPr lang="en-US" dirty="0"/>
              <a:t>relationship.</a:t>
            </a:r>
          </a:p>
          <a:p>
            <a:pPr rtl="0"/>
            <a:endParaRPr lang="en-US" dirty="0"/>
          </a:p>
          <a:p>
            <a:pPr rtl="0"/>
            <a:r>
              <a:rPr lang="en-US" dirty="0">
                <a:solidFill>
                  <a:srgbClr val="FF0000"/>
                </a:solidFill>
              </a:rPr>
              <a:t>Human rights </a:t>
            </a:r>
            <a:r>
              <a:rPr lang="en-US" dirty="0"/>
              <a:t>place a duty on the state and on healthcare providers to comply with </a:t>
            </a:r>
            <a:r>
              <a:rPr lang="en-US" u="sng" dirty="0">
                <a:solidFill>
                  <a:srgbClr val="FF0000"/>
                </a:solidFill>
              </a:rPr>
              <a:t>minimum standards</a:t>
            </a:r>
            <a:r>
              <a:rPr lang="en-US" u="sng" dirty="0"/>
              <a:t>.</a:t>
            </a:r>
            <a:endParaRPr lang="fa-IR" u="sng" dirty="0"/>
          </a:p>
          <a:p>
            <a:pPr rtl="0"/>
            <a:endParaRPr lang="en-US" dirty="0"/>
          </a:p>
        </p:txBody>
      </p:sp>
    </p:spTree>
    <p:extLst>
      <p:ext uri="{BB962C8B-B14F-4D97-AF65-F5344CB8AC3E}">
        <p14:creationId xmlns:p14="http://schemas.microsoft.com/office/powerpoint/2010/main" val="1856289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E05CE-D05E-451E-8D38-8ECE28D9C9A5}"/>
              </a:ext>
            </a:extLst>
          </p:cNvPr>
          <p:cNvSpPr>
            <a:spLocks noGrp="1"/>
          </p:cNvSpPr>
          <p:nvPr>
            <p:ph type="title"/>
          </p:nvPr>
        </p:nvSpPr>
        <p:spPr>
          <a:xfrm>
            <a:off x="838200" y="322594"/>
            <a:ext cx="10515600" cy="1325563"/>
          </a:xfrm>
        </p:spPr>
        <p:txBody>
          <a:bodyPr>
            <a:normAutofit/>
          </a:bodyPr>
          <a:lstStyle/>
          <a:p>
            <a:pPr marR="0" rtl="1"/>
            <a:r>
              <a:rPr lang="ar-SA" sz="4000" b="1" i="0" u="none" strike="noStrike" kern="1400" baseline="0" dirty="0">
                <a:solidFill>
                  <a:srgbClr val="002060"/>
                </a:solidFill>
                <a:latin typeface="Times New Roman" panose="02020603050405020304" pitchFamily="18" charset="0"/>
              </a:rPr>
              <a:t>اخلاق پزشکی</a:t>
            </a:r>
            <a:r>
              <a:rPr lang="en-US" sz="4000" b="1" i="0" u="none" strike="noStrike" kern="1400" baseline="0" dirty="0">
                <a:solidFill>
                  <a:srgbClr val="002060"/>
                </a:solidFill>
                <a:latin typeface="Times New Roman" panose="02020603050405020304" pitchFamily="18" charset="0"/>
              </a:rPr>
              <a:t> </a:t>
            </a:r>
            <a:r>
              <a:rPr lang="ar-SA" sz="4000" b="1" i="0" u="none" strike="noStrike" kern="1400" baseline="0" dirty="0">
                <a:solidFill>
                  <a:srgbClr val="002060"/>
                </a:solidFill>
                <a:latin typeface="Times New Roman" panose="02020603050405020304" pitchFamily="18" charset="0"/>
              </a:rPr>
              <a:t>و قانون</a:t>
            </a:r>
            <a:br>
              <a:rPr lang="fa-IR" b="0" i="0" u="none" strike="noStrike" kern="1400" baseline="0" dirty="0">
                <a:solidFill>
                  <a:srgbClr val="002060"/>
                </a:solidFill>
                <a:cs typeface="B Nazanin" panose="00000400000000000000" pitchFamily="2" charset="-78"/>
              </a:rPr>
            </a:br>
            <a:r>
              <a:rPr lang="en-US" sz="3600" b="1" i="0" u="none" strike="noStrike" kern="1400" baseline="0" dirty="0">
                <a:solidFill>
                  <a:srgbClr val="FF0000"/>
                </a:solidFill>
                <a:cs typeface="B Nazanin" panose="00000400000000000000" pitchFamily="2" charset="-78"/>
              </a:rPr>
              <a:t>MEDICAL ETHICS AND LAW</a:t>
            </a:r>
            <a:endParaRPr lang="fa-IR" b="0" i="0" u="none" strike="noStrike" kern="1400" baseline="0" dirty="0">
              <a:solidFill>
                <a:srgbClr val="002060"/>
              </a:solidFill>
              <a:latin typeface="Times New Roman" panose="02020603050405020304" pitchFamily="18" charset="0"/>
              <a:cs typeface="B Nazanin" panose="00000400000000000000" pitchFamily="2" charset="-78"/>
            </a:endParaRPr>
          </a:p>
        </p:txBody>
      </p:sp>
      <p:sp>
        <p:nvSpPr>
          <p:cNvPr id="3" name="Text Placeholder 2">
            <a:extLst>
              <a:ext uri="{FF2B5EF4-FFF2-40B4-BE49-F238E27FC236}">
                <a16:creationId xmlns:a16="http://schemas.microsoft.com/office/drawing/2014/main" id="{68E1FF48-BBB5-48C8-B670-EF7FDF0527D6}"/>
              </a:ext>
            </a:extLst>
          </p:cNvPr>
          <p:cNvSpPr>
            <a:spLocks noGrp="1"/>
          </p:cNvSpPr>
          <p:nvPr>
            <p:ph type="body" idx="1"/>
          </p:nvPr>
        </p:nvSpPr>
        <p:spPr/>
        <p:txBody>
          <a:bodyPr>
            <a:normAutofit/>
          </a:bodyPr>
          <a:lstStyle/>
          <a:p>
            <a:pPr marR="0" lvl="0" rtl="1"/>
            <a:r>
              <a:rPr lang="ar-SA" b="0" i="0" u="none" strike="noStrike" baseline="0" dirty="0">
                <a:cs typeface="B Nazanin" panose="00000400000000000000" pitchFamily="2" charset="-78"/>
              </a:rPr>
              <a:t>اخلاق پزشکی ارتباط نزدیکی با قانون</a:t>
            </a:r>
            <a:r>
              <a:rPr lang="en-US" b="0" i="0" u="none" strike="noStrike" baseline="0" dirty="0">
                <a:cs typeface="B Nazanin" panose="00000400000000000000" pitchFamily="2" charset="-78"/>
              </a:rPr>
              <a:t>(law)</a:t>
            </a:r>
            <a:r>
              <a:rPr lang="ar-SA" b="0" i="0" u="none" strike="noStrike" baseline="0" dirty="0">
                <a:cs typeface="B Nazanin" panose="00000400000000000000" pitchFamily="2" charset="-78"/>
              </a:rPr>
              <a:t> دارد. با این وجود </a:t>
            </a:r>
            <a:r>
              <a:rPr lang="ar-SA" b="0" i="0" u="none" strike="noStrike" baseline="0" dirty="0">
                <a:solidFill>
                  <a:srgbClr val="FF0000"/>
                </a:solidFill>
                <a:cs typeface="B Nazanin" panose="00000400000000000000" pitchFamily="2" charset="-78"/>
              </a:rPr>
              <a:t>اخلاق و قانون با هم یکی نیستند</a:t>
            </a:r>
            <a:r>
              <a:rPr lang="ar-SA" b="0" i="0" u="none" strike="noStrike" baseline="0" dirty="0">
                <a:cs typeface="B Nazanin" panose="00000400000000000000" pitchFamily="2" charset="-78"/>
              </a:rPr>
              <a:t>.</a:t>
            </a:r>
          </a:p>
          <a:p>
            <a:pPr marR="0" lvl="0" rtl="1"/>
            <a:r>
              <a:rPr lang="ar-SA" i="0" u="none" strike="noStrike" baseline="0" dirty="0">
                <a:solidFill>
                  <a:srgbClr val="FF0000"/>
                </a:solidFill>
                <a:cs typeface="B Nazanin" panose="00000400000000000000" pitchFamily="2" charset="-78"/>
              </a:rPr>
              <a:t>در بسیاری از کشورها قانون هایی وجود دارد </a:t>
            </a:r>
            <a:r>
              <a:rPr lang="ar-SA" b="0" i="0" u="none" strike="noStrike" baseline="0" dirty="0">
                <a:cs typeface="B Nazanin" panose="00000400000000000000" pitchFamily="2" charset="-78"/>
              </a:rPr>
              <a:t>که نحوه </a:t>
            </a:r>
            <a:r>
              <a:rPr lang="fa-IR" dirty="0"/>
              <a:t>مواجهه ی </a:t>
            </a:r>
            <a:r>
              <a:rPr lang="ar-SA" b="0" i="0" u="none" strike="noStrike" baseline="0" dirty="0">
                <a:cs typeface="B Nazanin" panose="00000400000000000000" pitchFamily="2" charset="-78"/>
              </a:rPr>
              <a:t>پزشکان با مسائل اخلاقی را در مراقبت از بیماران و پژوهش تعیین می کنند. </a:t>
            </a:r>
          </a:p>
          <a:p>
            <a:pPr marR="0" lvl="0" rtl="1"/>
            <a:r>
              <a:rPr lang="fa-IR" b="0" i="0" u="none" strike="noStrike" baseline="0" dirty="0">
                <a:solidFill>
                  <a:srgbClr val="FF0000"/>
                </a:solidFill>
                <a:cs typeface="B Nazanin" panose="00000400000000000000" pitchFamily="2" charset="-78"/>
              </a:rPr>
              <a:t>در برخی کشورها</a:t>
            </a:r>
            <a:r>
              <a:rPr lang="ar-SA" b="0" i="0" u="none" strike="noStrike" baseline="0" dirty="0">
                <a:solidFill>
                  <a:srgbClr val="FF0000"/>
                </a:solidFill>
                <a:cs typeface="B Nazanin" panose="00000400000000000000" pitchFamily="2" charset="-78"/>
              </a:rPr>
              <a:t> مراجع نظارتی بر کار پزشکان</a:t>
            </a:r>
            <a:r>
              <a:rPr lang="ar-SA" b="0" i="0" u="none" strike="noStrike" baseline="0" dirty="0">
                <a:cs typeface="B Nazanin" panose="00000400000000000000" pitchFamily="2" charset="-78"/>
              </a:rPr>
              <a:t>، می توانند پزشکان را بخاطر تعرض از اخلاقیات مورد تنبیه قرار دهند</a:t>
            </a:r>
            <a:r>
              <a:rPr lang="fa-IR" b="0" i="0" u="none" strike="noStrike" baseline="0" dirty="0">
                <a:cs typeface="B Nazanin" panose="00000400000000000000" pitchFamily="2" charset="-78"/>
              </a:rPr>
              <a:t>.</a:t>
            </a:r>
            <a:endParaRPr lang="en-US" b="0" i="0" u="none" strike="noStrike" baseline="0" dirty="0">
              <a:cs typeface="B Nazanin" panose="00000400000000000000" pitchFamily="2" charset="-78"/>
            </a:endParaRPr>
          </a:p>
          <a:p>
            <a:pPr marR="0" lvl="0" rtl="1"/>
            <a:endParaRPr lang="ar-SA" b="0" i="0" u="none" strike="noStrike" baseline="0" dirty="0">
              <a:cs typeface="B Nazanin" panose="00000400000000000000" pitchFamily="2" charset="-78"/>
            </a:endParaRPr>
          </a:p>
          <a:p>
            <a:pPr marR="0" lvl="0" rtl="1"/>
            <a:r>
              <a:rPr lang="ar-SA" b="0" i="0" u="none" strike="noStrike" baseline="0" dirty="0">
                <a:cs typeface="B Nazanin" panose="00000400000000000000" pitchFamily="2" charset="-78"/>
              </a:rPr>
              <a:t> در اغلب اوقات، </a:t>
            </a:r>
            <a:r>
              <a:rPr lang="en-US" sz="3200" b="1" i="0" u="none" strike="noStrike" baseline="0" dirty="0">
                <a:solidFill>
                  <a:srgbClr val="7030A0"/>
                </a:solidFill>
                <a:cs typeface="B Nazanin" panose="00000400000000000000" pitchFamily="2" charset="-78"/>
              </a:rPr>
              <a:t>“</a:t>
            </a:r>
            <a:r>
              <a:rPr lang="ar-SA" sz="3200" b="1" i="0" u="none" strike="noStrike" baseline="0" dirty="0">
                <a:solidFill>
                  <a:srgbClr val="7030A0"/>
                </a:solidFill>
                <a:cs typeface="B Nazanin" panose="00000400000000000000" pitchFamily="2" charset="-78"/>
              </a:rPr>
              <a:t>اخلاق</a:t>
            </a:r>
            <a:r>
              <a:rPr lang="en-US" sz="3200" b="1" i="0" u="none" strike="noStrike" baseline="0" dirty="0">
                <a:solidFill>
                  <a:srgbClr val="7030A0"/>
                </a:solidFill>
                <a:cs typeface="B Nazanin" panose="00000400000000000000" pitchFamily="2" charset="-78"/>
              </a:rPr>
              <a:t>”</a:t>
            </a:r>
            <a:r>
              <a:rPr lang="ar-SA" b="1" i="0" u="none" strike="noStrike" baseline="0" dirty="0">
                <a:solidFill>
                  <a:srgbClr val="FF0000"/>
                </a:solidFill>
                <a:cs typeface="B Nazanin" panose="00000400000000000000" pitchFamily="2" charset="-78"/>
              </a:rPr>
              <a:t> استاندارد های</a:t>
            </a:r>
            <a:r>
              <a:rPr lang="fa-IR" b="1" i="0" u="none" strike="noStrike" baseline="0" dirty="0">
                <a:solidFill>
                  <a:srgbClr val="FF0000"/>
                </a:solidFill>
                <a:cs typeface="B Nazanin" panose="00000400000000000000" pitchFamily="2" charset="-78"/>
              </a:rPr>
              <a:t> رفتاری</a:t>
            </a:r>
            <a:r>
              <a:rPr lang="ar-SA" b="1" i="0" u="none" strike="noStrike" baseline="0" dirty="0">
                <a:solidFill>
                  <a:srgbClr val="FF0000"/>
                </a:solidFill>
                <a:cs typeface="B Nazanin" panose="00000400000000000000" pitchFamily="2" charset="-78"/>
              </a:rPr>
              <a:t> والاتری </a:t>
            </a:r>
            <a:r>
              <a:rPr lang="en-US" b="0" i="0" u="none" strike="noStrike" baseline="0" dirty="0">
                <a:cs typeface="B Nazanin" panose="00000400000000000000" pitchFamily="2" charset="-78"/>
              </a:rPr>
              <a:t>(</a:t>
            </a:r>
            <a:r>
              <a:rPr lang="en-US" b="1" i="0" u="none" strike="noStrike" baseline="0" dirty="0">
                <a:cs typeface="B Nazanin" panose="00000400000000000000" pitchFamily="2" charset="-78"/>
              </a:rPr>
              <a:t>Higher Standards Of </a:t>
            </a:r>
            <a:r>
              <a:rPr lang="en-US" b="1" i="0" u="none" strike="noStrike" baseline="0" dirty="0" err="1">
                <a:cs typeface="B Nazanin" panose="00000400000000000000" pitchFamily="2" charset="-78"/>
              </a:rPr>
              <a:t>Behaviour</a:t>
            </a:r>
            <a:r>
              <a:rPr lang="en-US" b="0" i="0" u="none" strike="noStrike" baseline="0" dirty="0">
                <a:cs typeface="B Nazanin" panose="00000400000000000000" pitchFamily="2" charset="-78"/>
              </a:rPr>
              <a:t>)</a:t>
            </a:r>
            <a:r>
              <a:rPr lang="ar-SA" b="0" i="0" u="none" strike="noStrike" baseline="0" dirty="0">
                <a:cs typeface="B Nazanin" panose="00000400000000000000" pitchFamily="2" charset="-78"/>
              </a:rPr>
              <a:t> را در مقایسه با قانون تجویز می نماید و حتی گاهاً اخلاق مستلزم این است که</a:t>
            </a:r>
            <a:r>
              <a:rPr lang="ar-SA" b="0" i="0" u="none" strike="noStrike" baseline="0" dirty="0">
                <a:solidFill>
                  <a:srgbClr val="FF0000"/>
                </a:solidFill>
                <a:cs typeface="B Nazanin" panose="00000400000000000000" pitchFamily="2" charset="-78"/>
              </a:rPr>
              <a:t> پزشک </a:t>
            </a:r>
            <a:r>
              <a:rPr lang="ar-SA" b="1" i="0" u="none" strike="noStrike" baseline="0" dirty="0">
                <a:solidFill>
                  <a:srgbClr val="FF0000"/>
                </a:solidFill>
                <a:cs typeface="B Nazanin" panose="00000400000000000000" pitchFamily="2" charset="-78"/>
              </a:rPr>
              <a:t>سرپیچی از قانونی</a:t>
            </a:r>
            <a:r>
              <a:rPr lang="en-US" b="1" i="0" u="none" strike="noStrike" baseline="0" dirty="0">
                <a:solidFill>
                  <a:srgbClr val="FF0000"/>
                </a:solidFill>
                <a:cs typeface="B Nazanin" panose="00000400000000000000" pitchFamily="2" charset="-78"/>
              </a:rPr>
              <a:t> </a:t>
            </a:r>
            <a:r>
              <a:rPr lang="fa-IR" b="1" i="0" u="none" strike="noStrike" baseline="0" dirty="0">
                <a:solidFill>
                  <a:srgbClr val="FF0000"/>
                </a:solidFill>
                <a:cs typeface="B Nazanin" panose="00000400000000000000" pitchFamily="2" charset="-78"/>
              </a:rPr>
              <a:t>نماید</a:t>
            </a:r>
            <a:r>
              <a:rPr lang="ar-SA" b="0" i="0" u="none" strike="noStrike" baseline="0" dirty="0">
                <a:cs typeface="B Nazanin" panose="00000400000000000000" pitchFamily="2" charset="-78"/>
              </a:rPr>
              <a:t> که او را مجبور به رفتار غیراخلاقی می نماید. </a:t>
            </a:r>
          </a:p>
          <a:p>
            <a:pPr marR="0" lvl="0" rtl="1"/>
            <a:r>
              <a:rPr lang="ar-SA" b="0" i="0" u="none" strike="noStrike" baseline="0" dirty="0">
                <a:solidFill>
                  <a:srgbClr val="FF0000"/>
                </a:solidFill>
                <a:cs typeface="B Nazanin" panose="00000400000000000000" pitchFamily="2" charset="-78"/>
              </a:rPr>
              <a:t>قوانین از یک کشور به کشور دیگر، تفاوت دارند</a:t>
            </a:r>
            <a:r>
              <a:rPr lang="ar-SA" b="0" i="0" u="none" strike="noStrike" baseline="0" dirty="0">
                <a:cs typeface="B Nazanin" panose="00000400000000000000" pitchFamily="2" charset="-78"/>
              </a:rPr>
              <a:t>، در حالیکه اخلاق در ورای مرزها کاربست پذیر است. </a:t>
            </a:r>
          </a:p>
        </p:txBody>
      </p:sp>
    </p:spTree>
    <p:extLst>
      <p:ext uri="{BB962C8B-B14F-4D97-AF65-F5344CB8AC3E}">
        <p14:creationId xmlns:p14="http://schemas.microsoft.com/office/powerpoint/2010/main" val="26166626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43B89-9F4A-469F-BD2A-D33AAC34EFC3}"/>
              </a:ext>
            </a:extLst>
          </p:cNvPr>
          <p:cNvSpPr>
            <a:spLocks noGrp="1"/>
          </p:cNvSpPr>
          <p:nvPr>
            <p:ph type="title"/>
          </p:nvPr>
        </p:nvSpPr>
        <p:spPr/>
        <p:txBody>
          <a:bodyPr>
            <a:normAutofit/>
          </a:bodyPr>
          <a:lstStyle/>
          <a:p>
            <a:pPr marR="0" rtl="1"/>
            <a:r>
              <a:rPr lang="ar-SA" sz="4400" b="1" i="0" u="none" strike="noStrike" kern="1400" baseline="0" dirty="0">
                <a:solidFill>
                  <a:srgbClr val="002060"/>
                </a:solidFill>
                <a:latin typeface="Times New Roman" panose="02020603050405020304" pitchFamily="18" charset="0"/>
              </a:rPr>
              <a:t>نمونه ای از موضوعات اخلاق </a:t>
            </a:r>
            <a:r>
              <a:rPr lang="fa-IR" sz="4400" b="1" i="0" u="none" strike="noStrike" kern="1400" baseline="0" dirty="0">
                <a:solidFill>
                  <a:srgbClr val="002060"/>
                </a:solidFill>
                <a:latin typeface="Times New Roman" panose="02020603050405020304" pitchFamily="18" charset="0"/>
              </a:rPr>
              <a:t>(4)</a:t>
            </a:r>
            <a:endParaRPr lang="ar-SA" sz="4400" b="1" i="0" u="none" strike="noStrike" kern="1400" baseline="0" dirty="0">
              <a:solidFill>
                <a:srgbClr val="002060"/>
              </a:solidFill>
              <a:latin typeface="Times New Roman" panose="02020603050405020304" pitchFamily="18" charset="0"/>
            </a:endParaRPr>
          </a:p>
        </p:txBody>
      </p:sp>
      <p:sp>
        <p:nvSpPr>
          <p:cNvPr id="3" name="Text Placeholder 2">
            <a:extLst>
              <a:ext uri="{FF2B5EF4-FFF2-40B4-BE49-F238E27FC236}">
                <a16:creationId xmlns:a16="http://schemas.microsoft.com/office/drawing/2014/main" id="{BCF7B31F-1B00-4908-9BD2-B95343A8C6BE}"/>
              </a:ext>
            </a:extLst>
          </p:cNvPr>
          <p:cNvSpPr>
            <a:spLocks noGrp="1"/>
          </p:cNvSpPr>
          <p:nvPr>
            <p:ph type="body" idx="1"/>
          </p:nvPr>
        </p:nvSpPr>
        <p:spPr>
          <a:xfrm>
            <a:off x="838200" y="1825625"/>
            <a:ext cx="10515600" cy="4667250"/>
          </a:xfrm>
        </p:spPr>
        <p:txBody>
          <a:bodyPr>
            <a:normAutofit/>
          </a:bodyPr>
          <a:lstStyle/>
          <a:p>
            <a:pPr marR="0" lvl="0" rtl="1"/>
            <a:r>
              <a:rPr lang="en-US" b="0" i="0" u="none" strike="noStrike" baseline="0" dirty="0">
                <a:cs typeface="B Nazanin" panose="00000400000000000000" pitchFamily="2" charset="-78"/>
              </a:rPr>
              <a:t> </a:t>
            </a:r>
            <a:r>
              <a:rPr lang="ar-SA" sz="3200" b="1" i="0" u="none" strike="noStrike" baseline="0" dirty="0">
                <a:solidFill>
                  <a:srgbClr val="7030A0"/>
                </a:solidFill>
                <a:cs typeface="B Nazanin" panose="00000400000000000000" pitchFamily="2" charset="-78"/>
              </a:rPr>
              <a:t>دکتر </a:t>
            </a:r>
            <a:r>
              <a:rPr lang="en-US" sz="3200" b="1" i="0" u="none" strike="noStrike" baseline="0" dirty="0">
                <a:solidFill>
                  <a:srgbClr val="7030A0"/>
                </a:solidFill>
                <a:cs typeface="B Nazanin" panose="00000400000000000000" pitchFamily="2" charset="-78"/>
              </a:rPr>
              <a:t>R</a:t>
            </a:r>
            <a:r>
              <a:rPr lang="ar-SA" sz="3200" b="1" i="0" u="none" strike="noStrike" baseline="0" dirty="0">
                <a:cs typeface="B Nazanin" panose="00000400000000000000" pitchFamily="2" charset="-78"/>
              </a:rPr>
              <a:t>.</a:t>
            </a:r>
            <a:r>
              <a:rPr lang="ar-SA" sz="3200" b="0" i="0" u="none" strike="noStrike" baseline="0" dirty="0">
                <a:cs typeface="B Nazanin" panose="00000400000000000000" pitchFamily="2" charset="-78"/>
              </a:rPr>
              <a:t> پزشک عمومی ای در یک منطقه کوچک روستایی است کـه در حـال امـضای قرارداد با یک سازمان تحقیقات برای شـرکت در یـک کارآزمـایی بـالینی در مـورد اثـر یـک داروی ضدالتهاب غیـر اسـتروئیدی جدیـد</a:t>
            </a:r>
            <a:r>
              <a:rPr lang="en-US" sz="3200" b="0" i="0" u="none" strike="noStrike" baseline="0" dirty="0">
                <a:cs typeface="B Nazanin" panose="00000400000000000000" pitchFamily="2" charset="-78"/>
              </a:rPr>
              <a:t> (NSAID) </a:t>
            </a:r>
            <a:r>
              <a:rPr lang="ar-SA" sz="3200" b="0" i="0" u="none" strike="noStrike" baseline="0" dirty="0">
                <a:cs typeface="B Nazanin" panose="00000400000000000000" pitchFamily="2" charset="-78"/>
              </a:rPr>
              <a:t>روی اسـتئوآرتریت مـی باشـد.</a:t>
            </a:r>
            <a:endParaRPr lang="fa-IR" sz="3200" b="0" i="0" u="none" strike="noStrike" baseline="0" dirty="0">
              <a:cs typeface="B Nazanin" panose="00000400000000000000" pitchFamily="2" charset="-78"/>
            </a:endParaRPr>
          </a:p>
          <a:p>
            <a:pPr marR="0" lvl="0" rtl="1"/>
            <a:r>
              <a:rPr lang="ar-SA" sz="3200" b="0" i="0" u="none" strike="noStrike" baseline="0" dirty="0">
                <a:cs typeface="B Nazanin" panose="00000400000000000000" pitchFamily="2" charset="-78"/>
              </a:rPr>
              <a:t> بـه او </a:t>
            </a:r>
            <a:r>
              <a:rPr lang="ar-SA" sz="3200" b="0" i="0" u="none" strike="noStrike" baseline="0" dirty="0">
                <a:solidFill>
                  <a:srgbClr val="FF0000"/>
                </a:solidFill>
                <a:cs typeface="B Nazanin" panose="00000400000000000000" pitchFamily="2" charset="-78"/>
              </a:rPr>
              <a:t>پیشنهاد پرداخت مبلغی </a:t>
            </a:r>
            <a:r>
              <a:rPr lang="ar-SA" sz="3200" b="0" i="0" u="none" strike="noStrike" baseline="0" dirty="0">
                <a:cs typeface="B Nazanin" panose="00000400000000000000" pitchFamily="2" charset="-78"/>
              </a:rPr>
              <a:t>در قبال وارد کردن هر مریض به کارآزمایی بالینی شـده اسـت.</a:t>
            </a:r>
            <a:r>
              <a:rPr lang="en-US" sz="3200" b="0" i="0" u="none" strike="noStrike" baseline="0" dirty="0">
                <a:cs typeface="B Nazanin" panose="00000400000000000000" pitchFamily="2" charset="-78"/>
              </a:rPr>
              <a:t> </a:t>
            </a:r>
            <a:r>
              <a:rPr lang="ar-SA" sz="3200" b="0" i="0" u="none" strike="noStrike" baseline="0" dirty="0">
                <a:cs typeface="B Nazanin" panose="00000400000000000000" pitchFamily="2" charset="-78"/>
              </a:rPr>
              <a:t>نماینده سازمان، او را مطمئن ساخته که کارآزمایی تمامی تاییدیـه هـای لازم را (شـامل تاییدیه کمیته بررسی اخلاقی) دریافت کرده است</a:t>
            </a:r>
            <a:r>
              <a:rPr lang="fa-IR" sz="3200" dirty="0"/>
              <a:t>.</a:t>
            </a:r>
            <a:r>
              <a:rPr lang="en-US" sz="3200" b="0" i="0" u="none" strike="noStrike" baseline="0" dirty="0">
                <a:cs typeface="B Nazanin" panose="00000400000000000000" pitchFamily="2" charset="-78"/>
              </a:rPr>
              <a:t> </a:t>
            </a:r>
            <a:r>
              <a:rPr lang="ar-SA" sz="3200" b="1" i="0" u="none" strike="noStrike" baseline="0" dirty="0">
                <a:solidFill>
                  <a:srgbClr val="7030A0"/>
                </a:solidFill>
                <a:cs typeface="B Nazanin" panose="00000400000000000000" pitchFamily="2" charset="-78"/>
              </a:rPr>
              <a:t>دکتر </a:t>
            </a:r>
            <a:r>
              <a:rPr lang="en-US" sz="3200" b="1" i="0" u="none" strike="noStrike" baseline="0" dirty="0">
                <a:solidFill>
                  <a:srgbClr val="7030A0"/>
                </a:solidFill>
                <a:cs typeface="B Nazanin" panose="00000400000000000000" pitchFamily="2" charset="-78"/>
              </a:rPr>
              <a:t>R</a:t>
            </a:r>
            <a:r>
              <a:rPr lang="ar-SA" sz="3200" b="1" i="0" u="none" strike="noStrike" baseline="0" dirty="0">
                <a:solidFill>
                  <a:srgbClr val="7030A0"/>
                </a:solidFill>
                <a:cs typeface="B Nazanin" panose="00000400000000000000" pitchFamily="2" charset="-78"/>
              </a:rPr>
              <a:t> </a:t>
            </a:r>
            <a:r>
              <a:rPr lang="ar-SA" sz="3200" b="0" i="0" u="none" strike="noStrike" baseline="0" dirty="0">
                <a:cs typeface="B Nazanin" panose="00000400000000000000" pitchFamily="2" charset="-78"/>
              </a:rPr>
              <a:t>قبلا</a:t>
            </a:r>
            <a:r>
              <a:rPr lang="fa-IR" sz="3200" b="0" i="0" u="none" strike="noStrike" baseline="0" dirty="0">
                <a:cs typeface="B Nazanin" panose="00000400000000000000" pitchFamily="2" charset="-78"/>
              </a:rPr>
              <a:t>ً</a:t>
            </a:r>
            <a:r>
              <a:rPr lang="ar-SA" sz="3200" b="0" i="0" u="none" strike="noStrike" baseline="0" dirty="0">
                <a:cs typeface="B Nazanin" panose="00000400000000000000" pitchFamily="2" charset="-78"/>
              </a:rPr>
              <a:t> هرگز در یک کارآزمایی شرکت نکرده و از داشـتن چنـین فرصـتی خوشـحال است، بخصوص که این فرصت همراه با پول نیز هست. او بدون پرس و جوی بیـشتر در مورد جنبه های علمی یا اخلاقی کارآزمایی</a:t>
            </a:r>
            <a:r>
              <a:rPr lang="fa-IR" sz="3200" b="0" i="0" u="none" strike="noStrike" baseline="0" dirty="0">
                <a:cs typeface="B Nazanin" panose="00000400000000000000" pitchFamily="2" charset="-78"/>
              </a:rPr>
              <a:t>،</a:t>
            </a:r>
            <a:r>
              <a:rPr lang="ar-SA" sz="3200" b="0" i="0" u="none" strike="noStrike" baseline="0" dirty="0">
                <a:cs typeface="B Nazanin" panose="00000400000000000000" pitchFamily="2" charset="-78"/>
              </a:rPr>
              <a:t> آن را پذیرفت</a:t>
            </a:r>
            <a:r>
              <a:rPr lang="en-US" sz="3200" b="0" i="0" u="none" strike="noStrike" baseline="0" dirty="0">
                <a:cs typeface="B Nazanin" panose="00000400000000000000" pitchFamily="2" charset="-78"/>
              </a:rPr>
              <a:t> .</a:t>
            </a:r>
            <a:endParaRPr lang="ar-SA" b="0" i="0" u="none" strike="noStrike" baseline="0" dirty="0">
              <a:cs typeface="B Nazanin" panose="00000400000000000000" pitchFamily="2" charset="-78"/>
            </a:endParaRPr>
          </a:p>
        </p:txBody>
      </p:sp>
    </p:spTree>
    <p:extLst>
      <p:ext uri="{BB962C8B-B14F-4D97-AF65-F5344CB8AC3E}">
        <p14:creationId xmlns:p14="http://schemas.microsoft.com/office/powerpoint/2010/main" val="14665206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72131-4ABE-4FC1-9F07-AFEC80E23043}"/>
              </a:ext>
            </a:extLst>
          </p:cNvPr>
          <p:cNvSpPr>
            <a:spLocks noGrp="1"/>
          </p:cNvSpPr>
          <p:nvPr>
            <p:ph type="title"/>
          </p:nvPr>
        </p:nvSpPr>
        <p:spPr/>
        <p:txBody>
          <a:bodyPr/>
          <a:lstStyle/>
          <a:p>
            <a:r>
              <a:rPr lang="en-US" b="1" dirty="0">
                <a:solidFill>
                  <a:srgbClr val="FF0000"/>
                </a:solidFill>
                <a:latin typeface="Times New Roman" panose="02020603050405020304" pitchFamily="18" charset="0"/>
                <a:cs typeface="Times New Roman" panose="02020603050405020304" pitchFamily="18" charset="0"/>
              </a:rPr>
              <a:t>Law and Ethics</a:t>
            </a:r>
          </a:p>
        </p:txBody>
      </p:sp>
      <p:sp>
        <p:nvSpPr>
          <p:cNvPr id="3" name="Text Placeholder 2">
            <a:extLst>
              <a:ext uri="{FF2B5EF4-FFF2-40B4-BE49-F238E27FC236}">
                <a16:creationId xmlns:a16="http://schemas.microsoft.com/office/drawing/2014/main" id="{4B05E4BD-D11F-47B5-A90E-D22D58A3FCD9}"/>
              </a:ext>
            </a:extLst>
          </p:cNvPr>
          <p:cNvSpPr>
            <a:spLocks noGrp="1"/>
          </p:cNvSpPr>
          <p:nvPr>
            <p:ph type="body" idx="1"/>
          </p:nvPr>
        </p:nvSpPr>
        <p:spPr/>
        <p:txBody>
          <a:bodyPr/>
          <a:lstStyle/>
          <a:p>
            <a:pPr rtl="0"/>
            <a:r>
              <a:rPr lang="en-US" dirty="0"/>
              <a:t>"The law sets </a:t>
            </a:r>
            <a:r>
              <a:rPr lang="en-US" dirty="0">
                <a:solidFill>
                  <a:srgbClr val="FF0000"/>
                </a:solidFill>
              </a:rPr>
              <a:t>minimum</a:t>
            </a:r>
            <a:r>
              <a:rPr lang="en-US" dirty="0"/>
              <a:t> standards of </a:t>
            </a:r>
            <a:r>
              <a:rPr lang="en-US" dirty="0" err="1"/>
              <a:t>behaviour</a:t>
            </a:r>
            <a:r>
              <a:rPr lang="en-US" dirty="0"/>
              <a:t> while ethics sets </a:t>
            </a:r>
            <a:r>
              <a:rPr lang="en-US" dirty="0">
                <a:solidFill>
                  <a:srgbClr val="FF0000"/>
                </a:solidFill>
              </a:rPr>
              <a:t>maximum</a:t>
            </a:r>
            <a:r>
              <a:rPr lang="en-US" dirty="0"/>
              <a:t> standards." </a:t>
            </a:r>
          </a:p>
          <a:p>
            <a:pPr rtl="0"/>
            <a:endParaRPr lang="fa-IR" dirty="0"/>
          </a:p>
          <a:p>
            <a:pPr rtl="0"/>
            <a:r>
              <a:rPr lang="en-US" dirty="0"/>
              <a:t>Ethics provides us with </a:t>
            </a:r>
            <a:r>
              <a:rPr lang="en-US" dirty="0">
                <a:solidFill>
                  <a:srgbClr val="FF0000"/>
                </a:solidFill>
              </a:rPr>
              <a:t>guides</a:t>
            </a:r>
            <a:r>
              <a:rPr lang="en-US" dirty="0"/>
              <a:t> on what is the right thing to </a:t>
            </a:r>
            <a:r>
              <a:rPr lang="en-US" dirty="0">
                <a:solidFill>
                  <a:srgbClr val="FF0000"/>
                </a:solidFill>
              </a:rPr>
              <a:t>do</a:t>
            </a:r>
            <a:r>
              <a:rPr lang="en-US" dirty="0"/>
              <a:t> in </a:t>
            </a:r>
            <a:r>
              <a:rPr lang="en-US" dirty="0">
                <a:solidFill>
                  <a:srgbClr val="FF0000"/>
                </a:solidFill>
              </a:rPr>
              <a:t>all aspects of life</a:t>
            </a:r>
            <a:r>
              <a:rPr lang="en-US" dirty="0"/>
              <a:t>, while the law generally provides more specific </a:t>
            </a:r>
            <a:r>
              <a:rPr lang="en-US" dirty="0">
                <a:solidFill>
                  <a:srgbClr val="FF0000"/>
                </a:solidFill>
              </a:rPr>
              <a:t>rules</a:t>
            </a:r>
            <a:r>
              <a:rPr lang="en-US" dirty="0"/>
              <a:t> so that </a:t>
            </a:r>
            <a:r>
              <a:rPr lang="en-US" dirty="0">
                <a:solidFill>
                  <a:srgbClr val="FF0000"/>
                </a:solidFill>
              </a:rPr>
              <a:t>societies</a:t>
            </a:r>
            <a:r>
              <a:rPr lang="en-US" dirty="0"/>
              <a:t> and their </a:t>
            </a:r>
            <a:r>
              <a:rPr lang="en-US" dirty="0">
                <a:solidFill>
                  <a:srgbClr val="FF0000"/>
                </a:solidFill>
              </a:rPr>
              <a:t>institutions</a:t>
            </a:r>
            <a:r>
              <a:rPr lang="en-US" dirty="0"/>
              <a:t> can be maintained.</a:t>
            </a:r>
          </a:p>
        </p:txBody>
      </p:sp>
    </p:spTree>
    <p:extLst>
      <p:ext uri="{BB962C8B-B14F-4D97-AF65-F5344CB8AC3E}">
        <p14:creationId xmlns:p14="http://schemas.microsoft.com/office/powerpoint/2010/main" val="13000040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72042-A3EF-4765-9215-FEFB42C803D8}"/>
              </a:ext>
            </a:extLst>
          </p:cNvPr>
          <p:cNvSpPr>
            <a:spLocks noGrp="1"/>
          </p:cNvSpPr>
          <p:nvPr>
            <p:ph type="title"/>
          </p:nvPr>
        </p:nvSpPr>
        <p:spPr/>
        <p:txBody>
          <a:bodyPr>
            <a:normAutofit/>
          </a:bodyPr>
          <a:lstStyle/>
          <a:p>
            <a:r>
              <a:rPr lang="en-US" b="1" dirty="0">
                <a:solidFill>
                  <a:srgbClr val="FF0000"/>
                </a:solidFill>
              </a:rPr>
              <a:t>Differences between law and morality</a:t>
            </a:r>
            <a:endParaRPr lang="en-US" dirty="0">
              <a:solidFill>
                <a:srgbClr val="FF0000"/>
              </a:solidFill>
            </a:endParaRPr>
          </a:p>
        </p:txBody>
      </p:sp>
      <p:sp>
        <p:nvSpPr>
          <p:cNvPr id="8" name="TextBox 7">
            <a:extLst>
              <a:ext uri="{FF2B5EF4-FFF2-40B4-BE49-F238E27FC236}">
                <a16:creationId xmlns:a16="http://schemas.microsoft.com/office/drawing/2014/main" id="{080A9D01-A3EC-4CBE-9F44-BDACE5AD1765}"/>
              </a:ext>
            </a:extLst>
          </p:cNvPr>
          <p:cNvSpPr txBox="1"/>
          <p:nvPr/>
        </p:nvSpPr>
        <p:spPr>
          <a:xfrm>
            <a:off x="1060596" y="1916400"/>
            <a:ext cx="7210949" cy="4308872"/>
          </a:xfrm>
          <a:prstGeom prst="rect">
            <a:avLst/>
          </a:prstGeom>
          <a:noFill/>
        </p:spPr>
        <p:txBody>
          <a:bodyPr wrap="square">
            <a:spAutoFit/>
          </a:bodyPr>
          <a:lstStyle/>
          <a:p>
            <a:r>
              <a:rPr lang="en-US" sz="3200" dirty="0"/>
              <a:t>Behavior which is commonly regarded as </a:t>
            </a:r>
            <a:r>
              <a:rPr lang="en-US" sz="3200" dirty="0">
                <a:solidFill>
                  <a:srgbClr val="FF0000"/>
                </a:solidFill>
              </a:rPr>
              <a:t>immoral</a:t>
            </a:r>
            <a:r>
              <a:rPr lang="en-US" sz="3200" dirty="0"/>
              <a:t> is often also </a:t>
            </a:r>
            <a:r>
              <a:rPr lang="en-US" sz="3200" dirty="0">
                <a:solidFill>
                  <a:srgbClr val="FF0000"/>
                </a:solidFill>
              </a:rPr>
              <a:t>illegal</a:t>
            </a:r>
            <a:r>
              <a:rPr lang="en-US" sz="3200" dirty="0"/>
              <a:t>.</a:t>
            </a:r>
          </a:p>
          <a:p>
            <a:endParaRPr lang="en-US" sz="3200" dirty="0"/>
          </a:p>
          <a:p>
            <a:r>
              <a:rPr lang="en-US" sz="3200" dirty="0"/>
              <a:t>However, legal and moral principles can be distinguished from each other. </a:t>
            </a:r>
            <a:r>
              <a:rPr lang="en-US" sz="3200" dirty="0">
                <a:solidFill>
                  <a:srgbClr val="FF0000"/>
                </a:solidFill>
              </a:rPr>
              <a:t>For instance,</a:t>
            </a:r>
            <a:r>
              <a:rPr lang="en-US" sz="3200" dirty="0"/>
              <a:t> parking on a double yellow line is illegal but not commonly regarded as immoral.</a:t>
            </a:r>
            <a:br>
              <a:rPr lang="en-US" dirty="0"/>
            </a:br>
            <a:endParaRPr lang="en-US" dirty="0"/>
          </a:p>
        </p:txBody>
      </p:sp>
      <p:pic>
        <p:nvPicPr>
          <p:cNvPr id="3" name="Picture 2">
            <a:extLst>
              <a:ext uri="{FF2B5EF4-FFF2-40B4-BE49-F238E27FC236}">
                <a16:creationId xmlns:a16="http://schemas.microsoft.com/office/drawing/2014/main" id="{960FF0C2-2837-4EDB-A0D6-49EEC151CA1A}"/>
              </a:ext>
            </a:extLst>
          </p:cNvPr>
          <p:cNvPicPr>
            <a:picLocks noChangeAspect="1"/>
          </p:cNvPicPr>
          <p:nvPr/>
        </p:nvPicPr>
        <p:blipFill>
          <a:blip r:embed="rId2"/>
          <a:stretch>
            <a:fillRect/>
          </a:stretch>
        </p:blipFill>
        <p:spPr>
          <a:xfrm>
            <a:off x="8096862" y="3488640"/>
            <a:ext cx="3922366" cy="2610156"/>
          </a:xfrm>
          <a:prstGeom prst="rect">
            <a:avLst/>
          </a:prstGeom>
        </p:spPr>
      </p:pic>
    </p:spTree>
    <p:extLst>
      <p:ext uri="{BB962C8B-B14F-4D97-AF65-F5344CB8AC3E}">
        <p14:creationId xmlns:p14="http://schemas.microsoft.com/office/powerpoint/2010/main" val="26211416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72042-A3EF-4765-9215-FEFB42C803D8}"/>
              </a:ext>
            </a:extLst>
          </p:cNvPr>
          <p:cNvSpPr>
            <a:spLocks noGrp="1"/>
          </p:cNvSpPr>
          <p:nvPr>
            <p:ph type="title"/>
          </p:nvPr>
        </p:nvSpPr>
        <p:spPr/>
        <p:txBody>
          <a:bodyPr>
            <a:normAutofit/>
          </a:bodyPr>
          <a:lstStyle/>
          <a:p>
            <a:r>
              <a:rPr lang="en-US" b="1" dirty="0">
                <a:solidFill>
                  <a:srgbClr val="FF0000"/>
                </a:solidFill>
              </a:rPr>
              <a:t>Differences between law and morality</a:t>
            </a:r>
            <a:endParaRPr lang="en-US" dirty="0">
              <a:solidFill>
                <a:srgbClr val="FF0000"/>
              </a:solidFill>
            </a:endParaRPr>
          </a:p>
        </p:txBody>
      </p:sp>
      <p:graphicFrame>
        <p:nvGraphicFramePr>
          <p:cNvPr id="6" name="Table 5">
            <a:extLst>
              <a:ext uri="{FF2B5EF4-FFF2-40B4-BE49-F238E27FC236}">
                <a16:creationId xmlns:a16="http://schemas.microsoft.com/office/drawing/2014/main" id="{4EBD72B6-4280-47B3-9AB2-112661DD44F8}"/>
              </a:ext>
            </a:extLst>
          </p:cNvPr>
          <p:cNvGraphicFramePr/>
          <p:nvPr>
            <p:extLst>
              <p:ext uri="{D42A27DB-BD31-4B8C-83A1-F6EECF244321}">
                <p14:modId xmlns:p14="http://schemas.microsoft.com/office/powerpoint/2010/main" val="540813637"/>
              </p:ext>
            </p:extLst>
          </p:nvPr>
        </p:nvGraphicFramePr>
        <p:xfrm>
          <a:off x="453006" y="1988191"/>
          <a:ext cx="11090246" cy="3902218"/>
        </p:xfrm>
        <a:graphic>
          <a:graphicData uri="http://schemas.openxmlformats.org/drawingml/2006/table">
            <a:tbl>
              <a:tblPr>
                <a:tableStyleId>{5C22544A-7EE6-4342-B048-85BDC9FD1C3A}</a:tableStyleId>
              </a:tblPr>
              <a:tblGrid>
                <a:gridCol w="5545123">
                  <a:extLst>
                    <a:ext uri="{9D8B030D-6E8A-4147-A177-3AD203B41FA5}">
                      <a16:colId xmlns:a16="http://schemas.microsoft.com/office/drawing/2014/main" val="3660676310"/>
                    </a:ext>
                  </a:extLst>
                </a:gridCol>
                <a:gridCol w="5545123">
                  <a:extLst>
                    <a:ext uri="{9D8B030D-6E8A-4147-A177-3AD203B41FA5}">
                      <a16:colId xmlns:a16="http://schemas.microsoft.com/office/drawing/2014/main" val="598639095"/>
                    </a:ext>
                  </a:extLst>
                </a:gridCol>
              </a:tblGrid>
              <a:tr h="814749">
                <a:tc>
                  <a:txBody>
                    <a:bodyPr/>
                    <a:lstStyle/>
                    <a:p>
                      <a:pPr algn="ctr" fontAlgn="ctr">
                        <a:spcBef>
                          <a:spcPts val="0"/>
                        </a:spcBef>
                        <a:spcAft>
                          <a:spcPts val="0"/>
                        </a:spcAft>
                      </a:pPr>
                      <a:r>
                        <a:rPr lang="en-US" sz="3200" b="1" u="none" strike="noStrike" dirty="0">
                          <a:solidFill>
                            <a:srgbClr val="FF0000"/>
                          </a:solidFill>
                          <a:effectLst/>
                        </a:rPr>
                        <a:t>Law</a:t>
                      </a:r>
                      <a:endParaRPr lang="en-US" sz="3200" b="1" i="0" u="none" strike="noStrike" dirty="0">
                        <a:solidFill>
                          <a:srgbClr val="FF0000"/>
                        </a:solidFill>
                        <a:effectLst/>
                        <a:latin typeface="Arial" panose="020B0604020202020204" pitchFamily="34" charset="0"/>
                      </a:endParaRPr>
                    </a:p>
                  </a:txBody>
                  <a:tcPr anchor="ctr">
                    <a:solidFill>
                      <a:schemeClr val="accent6">
                        <a:lumMod val="20000"/>
                        <a:lumOff val="80000"/>
                      </a:schemeClr>
                    </a:solidFill>
                  </a:tcPr>
                </a:tc>
                <a:tc>
                  <a:txBody>
                    <a:bodyPr/>
                    <a:lstStyle/>
                    <a:p>
                      <a:pPr algn="ctr" fontAlgn="ctr">
                        <a:spcBef>
                          <a:spcPts val="0"/>
                        </a:spcBef>
                        <a:spcAft>
                          <a:spcPts val="0"/>
                        </a:spcAft>
                      </a:pPr>
                      <a:r>
                        <a:rPr lang="en-US" sz="3200" b="1" u="none" strike="noStrike" dirty="0">
                          <a:solidFill>
                            <a:srgbClr val="FF0000"/>
                          </a:solidFill>
                          <a:effectLst/>
                        </a:rPr>
                        <a:t>Morality</a:t>
                      </a:r>
                      <a:endParaRPr lang="en-US" sz="3200" b="1" i="0" u="none" strike="noStrike" dirty="0">
                        <a:solidFill>
                          <a:srgbClr val="FF0000"/>
                        </a:solidFill>
                        <a:effectLst/>
                        <a:latin typeface="Arial" panose="020B0604020202020204" pitchFamily="34" charset="0"/>
                      </a:endParaRPr>
                    </a:p>
                  </a:txBody>
                  <a:tcPr anchor="ctr">
                    <a:solidFill>
                      <a:schemeClr val="accent6">
                        <a:lumMod val="20000"/>
                        <a:lumOff val="80000"/>
                      </a:schemeClr>
                    </a:solidFill>
                  </a:tcPr>
                </a:tc>
                <a:extLst>
                  <a:ext uri="{0D108BD9-81ED-4DB2-BD59-A6C34878D82A}">
                    <a16:rowId xmlns:a16="http://schemas.microsoft.com/office/drawing/2014/main" val="3696577613"/>
                  </a:ext>
                </a:extLst>
              </a:tr>
              <a:tr h="1286445">
                <a:tc>
                  <a:txBody>
                    <a:bodyPr/>
                    <a:lstStyle/>
                    <a:p>
                      <a:pPr algn="l" fontAlgn="ctr">
                        <a:spcBef>
                          <a:spcPts val="0"/>
                        </a:spcBef>
                        <a:spcAft>
                          <a:spcPts val="0"/>
                        </a:spcAft>
                      </a:pPr>
                      <a:r>
                        <a:rPr lang="en-US" sz="2000" u="none" strike="noStrike" dirty="0">
                          <a:solidFill>
                            <a:srgbClr val="FF0000"/>
                          </a:solidFill>
                          <a:effectLst/>
                        </a:rPr>
                        <a:t>Sanctions</a:t>
                      </a:r>
                      <a:r>
                        <a:rPr lang="en-US" sz="2000" u="none" strike="noStrike" dirty="0">
                          <a:effectLst/>
                        </a:rPr>
                        <a:t> are invariably imposed for the infringement of a legal obligation</a:t>
                      </a:r>
                      <a:endParaRPr lang="en-US" sz="2000" b="0" i="0" u="none" strike="noStrike" dirty="0">
                        <a:effectLst/>
                        <a:latin typeface="Arial" panose="020B0604020202020204" pitchFamily="34" charset="0"/>
                      </a:endParaRPr>
                    </a:p>
                  </a:txBody>
                  <a:tcPr anchor="ctr"/>
                </a:tc>
                <a:tc>
                  <a:txBody>
                    <a:bodyPr/>
                    <a:lstStyle/>
                    <a:p>
                      <a:pPr algn="l" fontAlgn="ctr">
                        <a:spcBef>
                          <a:spcPts val="0"/>
                        </a:spcBef>
                        <a:spcAft>
                          <a:spcPts val="0"/>
                        </a:spcAft>
                      </a:pPr>
                      <a:r>
                        <a:rPr lang="en-US" sz="2000" u="none" strike="noStrike" dirty="0">
                          <a:effectLst/>
                        </a:rPr>
                        <a:t>There is </a:t>
                      </a:r>
                      <a:r>
                        <a:rPr lang="en-US" sz="2000" u="none" strike="noStrike" dirty="0">
                          <a:solidFill>
                            <a:srgbClr val="FF0000"/>
                          </a:solidFill>
                          <a:effectLst/>
                        </a:rPr>
                        <a:t>no official sanction </a:t>
                      </a:r>
                      <a:r>
                        <a:rPr lang="en-US" sz="2000" u="none" strike="noStrike" dirty="0">
                          <a:effectLst/>
                        </a:rPr>
                        <a:t>for immoral </a:t>
                      </a:r>
                      <a:r>
                        <a:rPr lang="en-US" sz="2000" u="none" strike="noStrike" dirty="0" err="1">
                          <a:effectLst/>
                        </a:rPr>
                        <a:t>behaviour</a:t>
                      </a:r>
                      <a:r>
                        <a:rPr lang="en-US" sz="2000" u="none" strike="noStrike" dirty="0">
                          <a:effectLst/>
                        </a:rPr>
                        <a:t>, although </a:t>
                      </a:r>
                      <a:r>
                        <a:rPr lang="en-US" sz="2000" u="none" strike="noStrike" dirty="0">
                          <a:solidFill>
                            <a:srgbClr val="FF0000"/>
                          </a:solidFill>
                          <a:effectLst/>
                        </a:rPr>
                        <a:t>society</a:t>
                      </a:r>
                      <a:r>
                        <a:rPr lang="en-US" sz="2000" u="none" strike="noStrike" dirty="0">
                          <a:effectLst/>
                        </a:rPr>
                        <a:t> often creates its own form of censorship</a:t>
                      </a:r>
                      <a:endParaRPr lang="en-US" sz="2000" b="0" i="0" u="none" strike="noStrike" dirty="0">
                        <a:effectLst/>
                        <a:latin typeface="Arial" panose="020B0604020202020204" pitchFamily="34" charset="0"/>
                      </a:endParaRPr>
                    </a:p>
                  </a:txBody>
                  <a:tcPr anchor="ctr"/>
                </a:tc>
                <a:extLst>
                  <a:ext uri="{0D108BD9-81ED-4DB2-BD59-A6C34878D82A}">
                    <a16:rowId xmlns:a16="http://schemas.microsoft.com/office/drawing/2014/main" val="3308421137"/>
                  </a:ext>
                </a:extLst>
              </a:tr>
              <a:tr h="900512">
                <a:tc>
                  <a:txBody>
                    <a:bodyPr/>
                    <a:lstStyle/>
                    <a:p>
                      <a:pPr algn="l" fontAlgn="ctr">
                        <a:spcBef>
                          <a:spcPts val="0"/>
                        </a:spcBef>
                        <a:spcAft>
                          <a:spcPts val="0"/>
                        </a:spcAft>
                      </a:pPr>
                      <a:r>
                        <a:rPr lang="en-US" sz="2000" u="none" strike="noStrike" dirty="0">
                          <a:effectLst/>
                        </a:rPr>
                        <a:t>Law is </a:t>
                      </a:r>
                      <a:r>
                        <a:rPr lang="en-US" sz="2000" u="none" strike="noStrike" dirty="0">
                          <a:solidFill>
                            <a:srgbClr val="FF0000"/>
                          </a:solidFill>
                          <a:effectLst/>
                        </a:rPr>
                        <a:t>deliberately changed </a:t>
                      </a:r>
                      <a:r>
                        <a:rPr lang="en-US" sz="2000" u="none" strike="noStrike" dirty="0">
                          <a:effectLst/>
                        </a:rPr>
                        <a:t>by Parliament and/or the courts</a:t>
                      </a:r>
                      <a:endParaRPr lang="en-US" sz="2000" b="0" i="0" u="none" strike="noStrike" dirty="0">
                        <a:effectLst/>
                        <a:latin typeface="Arial" panose="020B0604020202020204" pitchFamily="34" charset="0"/>
                      </a:endParaRPr>
                    </a:p>
                  </a:txBody>
                  <a:tcPr anchor="ctr"/>
                </a:tc>
                <a:tc>
                  <a:txBody>
                    <a:bodyPr/>
                    <a:lstStyle/>
                    <a:p>
                      <a:pPr algn="l" fontAlgn="ctr">
                        <a:spcBef>
                          <a:spcPts val="0"/>
                        </a:spcBef>
                        <a:spcAft>
                          <a:spcPts val="0"/>
                        </a:spcAft>
                      </a:pPr>
                      <a:r>
                        <a:rPr lang="en-US" sz="2000" u="none" strike="noStrike" dirty="0">
                          <a:solidFill>
                            <a:srgbClr val="FF0000"/>
                          </a:solidFill>
                          <a:effectLst/>
                        </a:rPr>
                        <a:t>Morality cannot be deliberately changed</a:t>
                      </a:r>
                      <a:r>
                        <a:rPr lang="en-US" sz="2000" u="none" strike="noStrike" dirty="0">
                          <a:effectLst/>
                        </a:rPr>
                        <a:t>, rather it evolves slowly</a:t>
                      </a:r>
                      <a:endParaRPr lang="en-US" sz="2000" b="0" i="0" u="none" strike="noStrike" dirty="0">
                        <a:effectLst/>
                        <a:latin typeface="Arial" panose="020B0604020202020204" pitchFamily="34" charset="0"/>
                      </a:endParaRPr>
                    </a:p>
                  </a:txBody>
                  <a:tcPr anchor="ctr"/>
                </a:tc>
                <a:extLst>
                  <a:ext uri="{0D108BD9-81ED-4DB2-BD59-A6C34878D82A}">
                    <a16:rowId xmlns:a16="http://schemas.microsoft.com/office/drawing/2014/main" val="1852327997"/>
                  </a:ext>
                </a:extLst>
              </a:tr>
              <a:tr h="900512">
                <a:tc>
                  <a:txBody>
                    <a:bodyPr/>
                    <a:lstStyle/>
                    <a:p>
                      <a:pPr algn="l" fontAlgn="ctr">
                        <a:spcBef>
                          <a:spcPts val="0"/>
                        </a:spcBef>
                        <a:spcAft>
                          <a:spcPts val="0"/>
                        </a:spcAft>
                      </a:pPr>
                      <a:r>
                        <a:rPr lang="en-US" sz="2000" u="none" strike="noStrike" dirty="0">
                          <a:effectLst/>
                        </a:rPr>
                        <a:t>Legal principles need to incorporate a degree of </a:t>
                      </a:r>
                      <a:r>
                        <a:rPr lang="en-US" sz="2000" u="none" strike="noStrike" dirty="0">
                          <a:solidFill>
                            <a:srgbClr val="FF0000"/>
                          </a:solidFill>
                          <a:effectLst/>
                        </a:rPr>
                        <a:t>certainty</a:t>
                      </a:r>
                    </a:p>
                  </a:txBody>
                  <a:tcPr anchor="ctr"/>
                </a:tc>
                <a:tc>
                  <a:txBody>
                    <a:bodyPr/>
                    <a:lstStyle/>
                    <a:p>
                      <a:pPr algn="l" fontAlgn="ctr">
                        <a:spcBef>
                          <a:spcPts val="0"/>
                        </a:spcBef>
                        <a:spcAft>
                          <a:spcPts val="0"/>
                        </a:spcAft>
                      </a:pPr>
                      <a:r>
                        <a:rPr lang="en-US" sz="2000" u="none" strike="noStrike" dirty="0">
                          <a:effectLst/>
                        </a:rPr>
                        <a:t>Morality is invariably much more </a:t>
                      </a:r>
                      <a:r>
                        <a:rPr lang="en-US" sz="2000" u="none" strike="noStrike" dirty="0">
                          <a:solidFill>
                            <a:srgbClr val="FF0000"/>
                          </a:solidFill>
                          <a:effectLst/>
                        </a:rPr>
                        <a:t>flexible and </a:t>
                      </a:r>
                      <a:r>
                        <a:rPr lang="en-US" sz="2000" dirty="0">
                          <a:solidFill>
                            <a:srgbClr val="FF0000"/>
                          </a:solidFill>
                        </a:rPr>
                        <a:t>variable</a:t>
                      </a:r>
                      <a:endParaRPr lang="en-US" sz="2000" b="0" i="0" u="none" strike="noStrike" dirty="0">
                        <a:solidFill>
                          <a:srgbClr val="FF0000"/>
                        </a:solidFill>
                        <a:effectLst/>
                        <a:latin typeface="Arial" panose="020B0604020202020204" pitchFamily="34" charset="0"/>
                      </a:endParaRPr>
                    </a:p>
                  </a:txBody>
                  <a:tcPr anchor="ctr"/>
                </a:tc>
                <a:extLst>
                  <a:ext uri="{0D108BD9-81ED-4DB2-BD59-A6C34878D82A}">
                    <a16:rowId xmlns:a16="http://schemas.microsoft.com/office/drawing/2014/main" val="1480693102"/>
                  </a:ext>
                </a:extLst>
              </a:tr>
            </a:tbl>
          </a:graphicData>
        </a:graphic>
      </p:graphicFrame>
    </p:spTree>
    <p:extLst>
      <p:ext uri="{BB962C8B-B14F-4D97-AF65-F5344CB8AC3E}">
        <p14:creationId xmlns:p14="http://schemas.microsoft.com/office/powerpoint/2010/main" val="33756051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D859D-4D1F-43B8-842A-4F21635B0536}"/>
              </a:ext>
            </a:extLst>
          </p:cNvPr>
          <p:cNvSpPr>
            <a:spLocks noGrp="1"/>
          </p:cNvSpPr>
          <p:nvPr>
            <p:ph type="title"/>
          </p:nvPr>
        </p:nvSpPr>
        <p:spPr/>
        <p:txBody>
          <a:bodyPr>
            <a:normAutofit/>
          </a:bodyPr>
          <a:lstStyle/>
          <a:p>
            <a:r>
              <a:rPr lang="fa-IR" sz="4400" dirty="0">
                <a:solidFill>
                  <a:srgbClr val="FF0000"/>
                </a:solidFill>
              </a:rPr>
              <a:t>مرور تعاریف</a:t>
            </a:r>
          </a:p>
        </p:txBody>
      </p:sp>
      <p:sp>
        <p:nvSpPr>
          <p:cNvPr id="3" name="Text Placeholder 2">
            <a:extLst>
              <a:ext uri="{FF2B5EF4-FFF2-40B4-BE49-F238E27FC236}">
                <a16:creationId xmlns:a16="http://schemas.microsoft.com/office/drawing/2014/main" id="{770492B4-BAD1-4D0B-B06F-AE9496ADD91B}"/>
              </a:ext>
            </a:extLst>
          </p:cNvPr>
          <p:cNvSpPr>
            <a:spLocks noGrp="1"/>
          </p:cNvSpPr>
          <p:nvPr>
            <p:ph type="body" idx="1"/>
          </p:nvPr>
        </p:nvSpPr>
        <p:spPr/>
        <p:txBody>
          <a:bodyPr/>
          <a:lstStyle/>
          <a:p>
            <a:r>
              <a:rPr lang="fa-IR" dirty="0">
                <a:solidFill>
                  <a:srgbClr val="FF0000"/>
                </a:solidFill>
              </a:rPr>
              <a:t>اتیکس</a:t>
            </a:r>
            <a:r>
              <a:rPr lang="fa-IR" dirty="0"/>
              <a:t> و </a:t>
            </a:r>
            <a:r>
              <a:rPr lang="fa-IR" dirty="0">
                <a:solidFill>
                  <a:srgbClr val="FF0000"/>
                </a:solidFill>
              </a:rPr>
              <a:t>قانون</a:t>
            </a:r>
            <a:r>
              <a:rPr lang="fa-IR" dirty="0"/>
              <a:t> از بیرون برای افراد خط و مش مشخص می کند ولی عدم رعایت اتیکس  مجازات ندارد ولی عدم رعایت قانون مجازات دارد.</a:t>
            </a:r>
          </a:p>
          <a:p>
            <a:endParaRPr lang="fa-IR" dirty="0"/>
          </a:p>
          <a:p>
            <a:r>
              <a:rPr lang="fa-IR" dirty="0">
                <a:solidFill>
                  <a:srgbClr val="FF0000"/>
                </a:solidFill>
              </a:rPr>
              <a:t>اتیکس</a:t>
            </a:r>
            <a:r>
              <a:rPr lang="fa-IR" dirty="0"/>
              <a:t>  رفتاری است که بر پایه قواعد و دستورالعمل شکل می گیرد ولی </a:t>
            </a:r>
            <a:r>
              <a:rPr lang="fa-IR" dirty="0">
                <a:solidFill>
                  <a:srgbClr val="FF0000"/>
                </a:solidFill>
              </a:rPr>
              <a:t>مورالیتی</a:t>
            </a:r>
            <a:r>
              <a:rPr lang="fa-IR" dirty="0"/>
              <a:t> رفتاری است بر پایه باورهای درونی شکل می گیرد.</a:t>
            </a:r>
          </a:p>
          <a:p>
            <a:endParaRPr lang="fa-IR" dirty="0"/>
          </a:p>
          <a:p>
            <a:r>
              <a:rPr lang="fa-IR" dirty="0">
                <a:solidFill>
                  <a:srgbClr val="FF0000"/>
                </a:solidFill>
              </a:rPr>
              <a:t>ارزش</a:t>
            </a:r>
            <a:r>
              <a:rPr lang="fa-IR" dirty="0"/>
              <a:t> بر پایه باورهای و اهداف درونی شخص است و تغییر می کند ولی </a:t>
            </a:r>
            <a:r>
              <a:rPr lang="fa-IR" dirty="0">
                <a:solidFill>
                  <a:srgbClr val="FF0000"/>
                </a:solidFill>
              </a:rPr>
              <a:t>اصول</a:t>
            </a:r>
            <a:r>
              <a:rPr lang="fa-IR" dirty="0"/>
              <a:t> بر پایه قواعد ثابت و جهان شمول است و معمولاً ثابت است.</a:t>
            </a:r>
          </a:p>
          <a:p>
            <a:endParaRPr lang="fa-IR" dirty="0"/>
          </a:p>
          <a:p>
            <a:r>
              <a:rPr lang="fa-IR" dirty="0">
                <a:solidFill>
                  <a:srgbClr val="FF0000"/>
                </a:solidFill>
              </a:rPr>
              <a:t>اخلاق پزشکی </a:t>
            </a:r>
            <a:r>
              <a:rPr lang="fa-IR" dirty="0"/>
              <a:t>یعنی تحلیل تصمیمات پزشک</a:t>
            </a:r>
          </a:p>
        </p:txBody>
      </p:sp>
    </p:spTree>
    <p:extLst>
      <p:ext uri="{BB962C8B-B14F-4D97-AF65-F5344CB8AC3E}">
        <p14:creationId xmlns:p14="http://schemas.microsoft.com/office/powerpoint/2010/main" val="35294602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EEE253-0FFC-40B4-8B79-5B96EA5FBE11}"/>
              </a:ext>
            </a:extLst>
          </p:cNvPr>
          <p:cNvPicPr>
            <a:picLocks noChangeAspect="1"/>
          </p:cNvPicPr>
          <p:nvPr/>
        </p:nvPicPr>
        <p:blipFill>
          <a:blip r:embed="rId2"/>
          <a:stretch>
            <a:fillRect/>
          </a:stretch>
        </p:blipFill>
        <p:spPr>
          <a:xfrm>
            <a:off x="2199409" y="0"/>
            <a:ext cx="7793182" cy="6858000"/>
          </a:xfrm>
          <a:prstGeom prst="rect">
            <a:avLst/>
          </a:prstGeom>
        </p:spPr>
      </p:pic>
    </p:spTree>
    <p:extLst>
      <p:ext uri="{BB962C8B-B14F-4D97-AF65-F5344CB8AC3E}">
        <p14:creationId xmlns:p14="http://schemas.microsoft.com/office/powerpoint/2010/main" val="318432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3A976-E866-4EB2-AC6E-4F67B0D3EB04}"/>
              </a:ext>
            </a:extLst>
          </p:cNvPr>
          <p:cNvSpPr>
            <a:spLocks noGrp="1"/>
          </p:cNvSpPr>
          <p:nvPr>
            <p:ph type="title"/>
          </p:nvPr>
        </p:nvSpPr>
        <p:spPr>
          <a:solidFill>
            <a:srgbClr val="7030A0"/>
          </a:solidFill>
        </p:spPr>
        <p:txBody>
          <a:bodyPr>
            <a:normAutofit/>
          </a:bodyPr>
          <a:lstStyle/>
          <a:p>
            <a:pPr marR="0" rtl="1"/>
            <a:r>
              <a:rPr lang="ar-SA" sz="6000" b="1" i="0" u="none" strike="noStrike" kern="1400" baseline="0" dirty="0">
                <a:solidFill>
                  <a:schemeClr val="bg1"/>
                </a:solidFill>
                <a:latin typeface="Times New Roman" panose="02020603050405020304" pitchFamily="18" charset="0"/>
              </a:rPr>
              <a:t>نتیجه گیری</a:t>
            </a:r>
            <a:r>
              <a:rPr lang="fa-IR" sz="6000" b="1" i="0" u="none" strike="noStrike" kern="1400" baseline="0" dirty="0">
                <a:solidFill>
                  <a:schemeClr val="bg1"/>
                </a:solidFill>
                <a:latin typeface="Times New Roman" panose="02020603050405020304" pitchFamily="18" charset="0"/>
              </a:rPr>
              <a:t>:  علم و هنر</a:t>
            </a:r>
            <a:r>
              <a:rPr lang="en-US" sz="6000" b="1" i="0" u="none" strike="noStrike" kern="1400" baseline="0" dirty="0">
                <a:solidFill>
                  <a:schemeClr val="bg1"/>
                </a:solidFill>
                <a:latin typeface="Times New Roman" panose="02020603050405020304" pitchFamily="18" charset="0"/>
              </a:rPr>
              <a:t> </a:t>
            </a:r>
            <a:endParaRPr lang="ar-SA" sz="6000" b="1" i="0" u="none" strike="noStrike" kern="1400" baseline="0" dirty="0">
              <a:solidFill>
                <a:schemeClr val="bg1"/>
              </a:solidFill>
              <a:latin typeface="Times New Roman" panose="02020603050405020304" pitchFamily="18" charset="0"/>
            </a:endParaRPr>
          </a:p>
        </p:txBody>
      </p:sp>
      <p:sp>
        <p:nvSpPr>
          <p:cNvPr id="3" name="Text Placeholder 2">
            <a:extLst>
              <a:ext uri="{FF2B5EF4-FFF2-40B4-BE49-F238E27FC236}">
                <a16:creationId xmlns:a16="http://schemas.microsoft.com/office/drawing/2014/main" id="{3426B5B1-706D-4BC9-85E6-8D05F6B81EC4}"/>
              </a:ext>
            </a:extLst>
          </p:cNvPr>
          <p:cNvSpPr>
            <a:spLocks noGrp="1"/>
          </p:cNvSpPr>
          <p:nvPr>
            <p:ph type="body" idx="1"/>
          </p:nvPr>
        </p:nvSpPr>
        <p:spPr>
          <a:xfrm>
            <a:off x="625549" y="1690688"/>
            <a:ext cx="10940902" cy="4500747"/>
          </a:xfrm>
        </p:spPr>
        <p:txBody>
          <a:bodyPr>
            <a:noAutofit/>
          </a:bodyPr>
          <a:lstStyle/>
          <a:p>
            <a:pPr marR="0" lvl="0" rtl="1">
              <a:lnSpc>
                <a:spcPct val="100000"/>
              </a:lnSpc>
            </a:pPr>
            <a:r>
              <a:rPr lang="ar-SA" sz="2300" b="0" i="0" u="none" strike="noStrike" baseline="0" dirty="0">
                <a:cs typeface="B Nazanin" panose="00000400000000000000" pitchFamily="2" charset="-78"/>
              </a:rPr>
              <a:t>پزشکی هم یک </a:t>
            </a:r>
            <a:r>
              <a:rPr lang="ar-SA" sz="2300" b="1" i="0" u="none" strike="noStrike" baseline="0" dirty="0">
                <a:solidFill>
                  <a:srgbClr val="FF0000"/>
                </a:solidFill>
                <a:cs typeface="B Nazanin" panose="00000400000000000000" pitchFamily="2" charset="-78"/>
              </a:rPr>
              <a:t>علم</a:t>
            </a:r>
            <a:r>
              <a:rPr lang="ar-SA" sz="2300" b="0" i="0" u="none" strike="noStrike" baseline="0" dirty="0">
                <a:cs typeface="B Nazanin" panose="00000400000000000000" pitchFamily="2" charset="-78"/>
              </a:rPr>
              <a:t> است و هم یک</a:t>
            </a:r>
            <a:r>
              <a:rPr lang="ar-SA" sz="2300" b="1" i="0" u="none" strike="noStrike" baseline="0" dirty="0">
                <a:cs typeface="B Nazanin" panose="00000400000000000000" pitchFamily="2" charset="-78"/>
              </a:rPr>
              <a:t> </a:t>
            </a:r>
            <a:r>
              <a:rPr lang="ar-SA" sz="2300" b="1" i="0" u="none" strike="noStrike" baseline="0" dirty="0">
                <a:solidFill>
                  <a:srgbClr val="FF0000"/>
                </a:solidFill>
                <a:cs typeface="B Nazanin" panose="00000400000000000000" pitchFamily="2" charset="-78"/>
              </a:rPr>
              <a:t>هنر</a:t>
            </a:r>
            <a:r>
              <a:rPr lang="ar-SA" sz="2300" b="0" i="0" u="none" strike="noStrike" baseline="0" dirty="0">
                <a:solidFill>
                  <a:srgbClr val="FF0000"/>
                </a:solidFill>
                <a:cs typeface="B Nazanin" panose="00000400000000000000" pitchFamily="2" charset="-78"/>
              </a:rPr>
              <a:t>. </a:t>
            </a:r>
            <a:endParaRPr lang="fa-IR" sz="2300" b="0" i="0" u="none" strike="noStrike" baseline="0" dirty="0">
              <a:solidFill>
                <a:srgbClr val="FF0000"/>
              </a:solidFill>
              <a:cs typeface="B Nazanin" panose="00000400000000000000" pitchFamily="2" charset="-78"/>
            </a:endParaRPr>
          </a:p>
          <a:p>
            <a:pPr marR="0" lvl="0" rtl="1">
              <a:lnSpc>
                <a:spcPct val="100000"/>
              </a:lnSpc>
            </a:pPr>
            <a:r>
              <a:rPr lang="ar-SA" sz="2300" b="0" i="0" u="none" strike="noStrike" baseline="0" dirty="0">
                <a:solidFill>
                  <a:srgbClr val="FF0000"/>
                </a:solidFill>
                <a:cs typeface="B Nazanin" panose="00000400000000000000" pitchFamily="2" charset="-78"/>
              </a:rPr>
              <a:t>علم </a:t>
            </a:r>
            <a:r>
              <a:rPr lang="en-US" sz="2300" b="0" i="0" u="none" strike="noStrike" baseline="0" dirty="0">
                <a:solidFill>
                  <a:srgbClr val="FF0000"/>
                </a:solidFill>
                <a:cs typeface="B Nazanin" panose="00000400000000000000" pitchFamily="2" charset="-78"/>
              </a:rPr>
              <a:t>(Science)</a:t>
            </a:r>
            <a:r>
              <a:rPr lang="ar-SA" sz="2300" b="0" i="0" u="none" strike="noStrike" baseline="0" dirty="0">
                <a:solidFill>
                  <a:srgbClr val="FF0000"/>
                </a:solidFill>
                <a:cs typeface="B Nazanin" panose="00000400000000000000" pitchFamily="2" charset="-78"/>
              </a:rPr>
              <a:t> </a:t>
            </a:r>
            <a:r>
              <a:rPr lang="ar-SA" sz="2300" b="0" i="0" u="none" strike="noStrike" baseline="0" dirty="0">
                <a:cs typeface="B Nazanin" panose="00000400000000000000" pitchFamily="2" charset="-78"/>
              </a:rPr>
              <a:t>آن چیزی است که قابل </a:t>
            </a:r>
            <a:r>
              <a:rPr lang="ar-SA" sz="2300" b="0" i="0" u="none" strike="noStrike" baseline="0" dirty="0">
                <a:solidFill>
                  <a:srgbClr val="FF0000"/>
                </a:solidFill>
                <a:cs typeface="B Nazanin" panose="00000400000000000000" pitchFamily="2" charset="-78"/>
              </a:rPr>
              <a:t>مشاهده و اندازه گیری </a:t>
            </a:r>
            <a:r>
              <a:rPr lang="ar-SA" sz="2300" b="0" i="0" u="none" strike="noStrike" baseline="0" dirty="0">
                <a:cs typeface="B Nazanin" panose="00000400000000000000" pitchFamily="2" charset="-78"/>
              </a:rPr>
              <a:t>باشد، یک پزشک ماهر می تواند علایم بیماریها را تشخیص داده و می داند که چگونه سلامت را به فرد بازگرداند. </a:t>
            </a:r>
            <a:endParaRPr lang="fa-IR" sz="2300" b="0" i="0" u="none" strike="noStrike" baseline="0" dirty="0">
              <a:cs typeface="B Nazanin" panose="00000400000000000000" pitchFamily="2" charset="-78"/>
            </a:endParaRPr>
          </a:p>
          <a:p>
            <a:pPr marR="0" lvl="0" rtl="1">
              <a:lnSpc>
                <a:spcPct val="100000"/>
              </a:lnSpc>
            </a:pPr>
            <a:r>
              <a:rPr lang="ar-SA" sz="2300" b="0" i="0" u="none" strike="noStrike" baseline="0" dirty="0">
                <a:solidFill>
                  <a:srgbClr val="FF0000"/>
                </a:solidFill>
                <a:cs typeface="B Nazanin" panose="00000400000000000000" pitchFamily="2" charset="-78"/>
              </a:rPr>
              <a:t>علم پزشکی </a:t>
            </a:r>
            <a:r>
              <a:rPr lang="fa-IR" sz="2300" b="0" i="0" u="none" strike="noStrike" baseline="0" dirty="0">
                <a:cs typeface="B Nazanin" panose="00000400000000000000" pitchFamily="2" charset="-78"/>
              </a:rPr>
              <a:t>(</a:t>
            </a:r>
            <a:r>
              <a:rPr lang="en-US" sz="2300" b="0" i="0" u="none" strike="noStrike" baseline="0" dirty="0">
                <a:latin typeface="Calibri" panose="020F0502020204030204" pitchFamily="34" charset="0"/>
                <a:cs typeface="B Nazanin" panose="00000400000000000000" pitchFamily="2" charset="-78"/>
              </a:rPr>
              <a:t>Scientific Medicine</a:t>
            </a:r>
            <a:r>
              <a:rPr lang="fa-IR" sz="2300" b="0" i="0" u="none" strike="noStrike" baseline="0" dirty="0">
                <a:latin typeface="Calibri" panose="020F0502020204030204" pitchFamily="34" charset="0"/>
                <a:cs typeface="B Nazanin" panose="00000400000000000000" pitchFamily="2" charset="-78"/>
              </a:rPr>
              <a:t>)</a:t>
            </a:r>
            <a:r>
              <a:rPr lang="ar-SA" sz="2300" b="0" i="0" u="none" strike="noStrike" baseline="0" dirty="0">
                <a:latin typeface="Calibri" panose="020F0502020204030204" pitchFamily="34" charset="0"/>
                <a:cs typeface="B Nazanin" panose="00000400000000000000" pitchFamily="2" charset="-78"/>
              </a:rPr>
              <a:t> </a:t>
            </a:r>
            <a:r>
              <a:rPr lang="ar-SA" sz="2300" b="0" i="0" u="none" strike="noStrike" baseline="0" dirty="0">
                <a:solidFill>
                  <a:srgbClr val="FF0000"/>
                </a:solidFill>
                <a:latin typeface="Calibri" panose="020F0502020204030204" pitchFamily="34" charset="0"/>
                <a:cs typeface="B Nazanin" panose="00000400000000000000" pitchFamily="2" charset="-78"/>
              </a:rPr>
              <a:t>محدودیتهای</a:t>
            </a:r>
            <a:r>
              <a:rPr lang="ar-SA" sz="2300" b="0" i="0" u="none" strike="noStrike" baseline="0" dirty="0">
                <a:latin typeface="Calibri" panose="020F0502020204030204" pitchFamily="34" charset="0"/>
                <a:cs typeface="B Nazanin" panose="00000400000000000000" pitchFamily="2" charset="-78"/>
              </a:rPr>
              <a:t> </a:t>
            </a:r>
            <a:r>
              <a:rPr lang="fa-IR" sz="2300" b="0" i="0" u="none" strike="noStrike" baseline="0" dirty="0">
                <a:latin typeface="Calibri" panose="020F0502020204030204" pitchFamily="34" charset="0"/>
                <a:cs typeface="B Nazanin" panose="00000400000000000000" pitchFamily="2" charset="-78"/>
              </a:rPr>
              <a:t>با توجه </a:t>
            </a:r>
            <a:r>
              <a:rPr lang="ar-SA" sz="2300" b="0" i="0" u="none" strike="noStrike" baseline="0" dirty="0">
                <a:latin typeface="Calibri" panose="020F0502020204030204" pitchFamily="34" charset="0"/>
                <a:cs typeface="B Nazanin" panose="00000400000000000000" pitchFamily="2" charset="-78"/>
              </a:rPr>
              <a:t>منحصر بفرد بودن بشر، فرهنگ، مذهب، آزادی، حقوق و مسئولیتهای او دارد. </a:t>
            </a:r>
            <a:endParaRPr lang="fa-IR" sz="2300" b="0" i="0" u="none" strike="noStrike" baseline="0" dirty="0">
              <a:latin typeface="Calibri" panose="020F0502020204030204" pitchFamily="34" charset="0"/>
              <a:cs typeface="B Nazanin" panose="00000400000000000000" pitchFamily="2" charset="-78"/>
            </a:endParaRPr>
          </a:p>
          <a:p>
            <a:pPr marR="0" lvl="0" rtl="1">
              <a:lnSpc>
                <a:spcPct val="100000"/>
              </a:lnSpc>
            </a:pPr>
            <a:r>
              <a:rPr lang="fa-IR" sz="2300" b="0" i="0" u="none" strike="noStrike" baseline="0" dirty="0">
                <a:latin typeface="Calibri" panose="020F0502020204030204" pitchFamily="34" charset="0"/>
                <a:cs typeface="B Nazanin" panose="00000400000000000000" pitchFamily="2" charset="-78"/>
              </a:rPr>
              <a:t> این محدودیت ها را </a:t>
            </a:r>
            <a:r>
              <a:rPr lang="fa-IR" sz="2300" b="0" i="0" u="none" strike="noStrike" baseline="0" dirty="0">
                <a:solidFill>
                  <a:srgbClr val="FF0000"/>
                </a:solidFill>
                <a:latin typeface="Calibri" panose="020F0502020204030204" pitchFamily="34" charset="0"/>
                <a:cs typeface="B Nazanin" panose="00000400000000000000" pitchFamily="2" charset="-78"/>
              </a:rPr>
              <a:t>هنر پزشکی </a:t>
            </a:r>
            <a:r>
              <a:rPr lang="fa-IR" sz="2300" b="0" i="0" u="none" strike="noStrike" baseline="0" dirty="0">
                <a:latin typeface="Calibri" panose="020F0502020204030204" pitchFamily="34" charset="0"/>
                <a:cs typeface="B Nazanin" panose="00000400000000000000" pitchFamily="2" charset="-78"/>
              </a:rPr>
              <a:t>حل و فصل می کند.</a:t>
            </a:r>
          </a:p>
          <a:p>
            <a:pPr marR="0" lvl="0" rtl="1">
              <a:lnSpc>
                <a:spcPct val="100000"/>
              </a:lnSpc>
            </a:pPr>
            <a:endParaRPr lang="fa-IR" sz="1500" b="0" i="0" u="none" strike="noStrike" baseline="0" dirty="0">
              <a:latin typeface="Calibri" panose="020F0502020204030204" pitchFamily="34" charset="0"/>
              <a:cs typeface="B Nazanin" panose="00000400000000000000" pitchFamily="2" charset="-78"/>
            </a:endParaRPr>
          </a:p>
          <a:p>
            <a:pPr>
              <a:lnSpc>
                <a:spcPct val="100000"/>
              </a:lnSpc>
            </a:pPr>
            <a:r>
              <a:rPr lang="ar-SA" sz="2300" b="1" i="0" u="none" strike="noStrike" baseline="0" dirty="0">
                <a:solidFill>
                  <a:srgbClr val="FF0000"/>
                </a:solidFill>
                <a:cs typeface="B Nazanin" panose="00000400000000000000" pitchFamily="2" charset="-78"/>
              </a:rPr>
              <a:t>هنر پزشکی</a:t>
            </a:r>
            <a:r>
              <a:rPr lang="ar-SA" sz="2300" b="0" i="0" u="none" strike="noStrike" baseline="0" dirty="0">
                <a:solidFill>
                  <a:srgbClr val="FF0000"/>
                </a:solidFill>
                <a:cs typeface="B Nazanin" panose="00000400000000000000" pitchFamily="2" charset="-78"/>
              </a:rPr>
              <a:t> </a:t>
            </a:r>
            <a:r>
              <a:rPr lang="en-US" sz="2300" b="0" i="0" u="none" strike="noStrike" baseline="0" dirty="0">
                <a:cs typeface="B Nazanin" panose="00000400000000000000" pitchFamily="2" charset="-78"/>
              </a:rPr>
              <a:t>(The art of medicine)</a:t>
            </a:r>
            <a:r>
              <a:rPr lang="ar-SA" sz="2300" b="0" i="0" u="none" strike="noStrike" baseline="0" dirty="0">
                <a:cs typeface="B Nazanin" panose="00000400000000000000" pitchFamily="2" charset="-78"/>
              </a:rPr>
              <a:t> شامل کاربست علم</a:t>
            </a:r>
            <a:r>
              <a:rPr lang="en-US" sz="2300" b="0" i="0" u="none" strike="noStrike" baseline="0" dirty="0">
                <a:cs typeface="B Nazanin" panose="00000400000000000000" pitchFamily="2" charset="-78"/>
              </a:rPr>
              <a:t> </a:t>
            </a:r>
            <a:r>
              <a:rPr lang="fa-IR" sz="2300" b="0" i="0" u="none" strike="noStrike" baseline="0" dirty="0">
                <a:cs typeface="B Nazanin" panose="00000400000000000000" pitchFamily="2" charset="-78"/>
              </a:rPr>
              <a:t>پزشکی</a:t>
            </a:r>
            <a:r>
              <a:rPr lang="ar-SA" sz="2300" b="0" i="0" u="none" strike="noStrike" baseline="0" dirty="0">
                <a:cs typeface="B Nazanin" panose="00000400000000000000" pitchFamily="2" charset="-78"/>
              </a:rPr>
              <a:t> و تکنولوژی </a:t>
            </a:r>
            <a:r>
              <a:rPr lang="en-US" sz="2300" b="0" i="0" u="none" strike="noStrike" baseline="0" dirty="0">
                <a:latin typeface="Calibri" panose="020F0502020204030204" pitchFamily="34" charset="0"/>
                <a:cs typeface="B Nazanin" panose="00000400000000000000" pitchFamily="2" charset="-78"/>
              </a:rPr>
              <a:t>( </a:t>
            </a:r>
            <a:r>
              <a:rPr lang="en-US" sz="2300" b="0" i="0" u="none" strike="noStrike" baseline="0" dirty="0">
                <a:latin typeface="Arial" panose="020B0604020202020204" pitchFamily="34" charset="0"/>
                <a:cs typeface="B Nazanin" panose="00000400000000000000" pitchFamily="2" charset="-78"/>
              </a:rPr>
              <a:t>medical science and </a:t>
            </a:r>
            <a:r>
              <a:rPr lang="en-US" sz="2300" b="0" i="0" u="none" strike="noStrike" baseline="0" dirty="0" err="1">
                <a:latin typeface="Arial" panose="020B0604020202020204" pitchFamily="34" charset="0"/>
                <a:cs typeface="B Nazanin" panose="00000400000000000000" pitchFamily="2" charset="-78"/>
              </a:rPr>
              <a:t>T</a:t>
            </a:r>
            <a:r>
              <a:rPr lang="en-US" sz="2300" dirty="0" err="1">
                <a:latin typeface="Arial" panose="020B0604020202020204" pitchFamily="34" charset="0"/>
              </a:rPr>
              <a:t>chnology</a:t>
            </a:r>
            <a:r>
              <a:rPr lang="en-US" sz="2300" b="0" i="0" u="none" strike="noStrike" baseline="0" dirty="0">
                <a:latin typeface="Arial" panose="020B0604020202020204" pitchFamily="34" charset="0"/>
                <a:cs typeface="B Nazanin" panose="00000400000000000000" pitchFamily="2" charset="-78"/>
              </a:rPr>
              <a:t> </a:t>
            </a:r>
            <a:r>
              <a:rPr lang="en-US" sz="2300" dirty="0">
                <a:latin typeface="Arial" panose="020B0604020202020204" pitchFamily="34" charset="0"/>
              </a:rPr>
              <a:t>)</a:t>
            </a:r>
            <a:r>
              <a:rPr lang="fa-IR" sz="2300" dirty="0">
                <a:latin typeface="Arial" panose="020B0604020202020204" pitchFamily="34" charset="0"/>
              </a:rPr>
              <a:t> </a:t>
            </a:r>
            <a:r>
              <a:rPr lang="ar-SA" sz="2300" dirty="0">
                <a:latin typeface="Arial" panose="020B0604020202020204" pitchFamily="34" charset="0"/>
              </a:rPr>
              <a:t>برای بیماران، خانواده ها و جوامع ای است که دو تای آنها یکسان نیست. </a:t>
            </a:r>
          </a:p>
          <a:p>
            <a:pPr marR="0" lvl="0" rtl="1">
              <a:lnSpc>
                <a:spcPct val="100000"/>
              </a:lnSpc>
            </a:pPr>
            <a:r>
              <a:rPr lang="ar-SA" sz="2300" b="0" i="0" u="none" strike="noStrike" baseline="0" dirty="0">
                <a:cs typeface="B Nazanin" panose="00000400000000000000" pitchFamily="2" charset="-78"/>
              </a:rPr>
              <a:t>هر چقدر تفاوت ها بین افراد، خانواده ها و جوامع به علت </a:t>
            </a:r>
            <a:r>
              <a:rPr lang="ar-SA" sz="2300" b="0" i="0" u="none" strike="noStrike" baseline="0" dirty="0">
                <a:solidFill>
                  <a:srgbClr val="FF0000"/>
                </a:solidFill>
                <a:cs typeface="B Nazanin" panose="00000400000000000000" pitchFamily="2" charset="-78"/>
              </a:rPr>
              <a:t>غیر فیزیولوژیک </a:t>
            </a:r>
            <a:r>
              <a:rPr lang="ar-SA" sz="2300" b="0" i="0" u="none" strike="noStrike" baseline="0" dirty="0">
                <a:cs typeface="B Nazanin" panose="00000400000000000000" pitchFamily="2" charset="-78"/>
              </a:rPr>
              <a:t>باشد </a:t>
            </a:r>
            <a:r>
              <a:rPr lang="ar-SA" sz="2300" b="0" i="0" u="none" strike="noStrike" baseline="0" dirty="0">
                <a:solidFill>
                  <a:srgbClr val="FF0000"/>
                </a:solidFill>
                <a:cs typeface="B Nazanin" panose="00000400000000000000" pitchFamily="2" charset="-78"/>
              </a:rPr>
              <a:t>هنر، انسان شناسی و علوم اجتماعی همراه با اخلاق نقشی اساسی </a:t>
            </a:r>
            <a:r>
              <a:rPr lang="ar-SA" sz="2300" b="0" i="0" u="none" strike="noStrike" baseline="0" dirty="0">
                <a:cs typeface="B Nazanin" panose="00000400000000000000" pitchFamily="2" charset="-78"/>
              </a:rPr>
              <a:t>ایفا می کنند. </a:t>
            </a:r>
            <a:endParaRPr lang="ar-SA" sz="2300" b="0" i="0" u="none" strike="noStrike" baseline="0" dirty="0">
              <a:latin typeface="Arial" panose="020B0604020202020204" pitchFamily="34" charset="0"/>
              <a:cs typeface="B Nazanin" panose="00000400000000000000" pitchFamily="2" charset="-78"/>
            </a:endParaRPr>
          </a:p>
        </p:txBody>
      </p:sp>
    </p:spTree>
    <p:extLst>
      <p:ext uri="{BB962C8B-B14F-4D97-AF65-F5344CB8AC3E}">
        <p14:creationId xmlns:p14="http://schemas.microsoft.com/office/powerpoint/2010/main" val="21342198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3A1D1-B6B0-4629-9096-F991ACDD8B0C}"/>
              </a:ext>
            </a:extLst>
          </p:cNvPr>
          <p:cNvSpPr>
            <a:spLocks noGrp="1"/>
          </p:cNvSpPr>
          <p:nvPr>
            <p:ph type="title"/>
          </p:nvPr>
        </p:nvSpPr>
        <p:spPr/>
        <p:txBody>
          <a:bodyPr>
            <a:normAutofit/>
          </a:bodyPr>
          <a:lstStyle/>
          <a:p>
            <a:r>
              <a:rPr lang="fa-IR" sz="6600" dirty="0">
                <a:solidFill>
                  <a:srgbClr val="FF0000"/>
                </a:solidFill>
              </a:rPr>
              <a:t>کار گروهی</a:t>
            </a:r>
          </a:p>
        </p:txBody>
      </p:sp>
      <p:sp>
        <p:nvSpPr>
          <p:cNvPr id="3" name="Text Placeholder 2">
            <a:extLst>
              <a:ext uri="{FF2B5EF4-FFF2-40B4-BE49-F238E27FC236}">
                <a16:creationId xmlns:a16="http://schemas.microsoft.com/office/drawing/2014/main" id="{B5194C23-3A0A-4AD8-A68F-1E6E1C7EB2B8}"/>
              </a:ext>
            </a:extLst>
          </p:cNvPr>
          <p:cNvSpPr>
            <a:spLocks noGrp="1"/>
          </p:cNvSpPr>
          <p:nvPr>
            <p:ph type="body" idx="1"/>
          </p:nvPr>
        </p:nvSpPr>
        <p:spPr/>
        <p:txBody>
          <a:bodyPr/>
          <a:lstStyle/>
          <a:p>
            <a:r>
              <a:rPr lang="fa-IR" sz="2600" dirty="0"/>
              <a:t>نمونه ای از موضوعاتی را بیان کنید که </a:t>
            </a:r>
          </a:p>
          <a:p>
            <a:endParaRPr lang="fa-IR" sz="2600" dirty="0"/>
          </a:p>
          <a:p>
            <a:pPr marL="2743200" lvl="5" indent="-457200" algn="r" rtl="1">
              <a:buFont typeface="+mj-lt"/>
              <a:buAutoNum type="arabicPeriod"/>
            </a:pPr>
            <a:r>
              <a:rPr lang="fa-IR" sz="2600" dirty="0">
                <a:cs typeface="B Nazanin" panose="00000400000000000000" pitchFamily="2" charset="-78"/>
              </a:rPr>
              <a:t>اتیکس</a:t>
            </a:r>
            <a:r>
              <a:rPr lang="en-US" sz="2600" dirty="0">
                <a:cs typeface="B Nazanin" panose="00000400000000000000" pitchFamily="2" charset="-78"/>
              </a:rPr>
              <a:t> </a:t>
            </a:r>
            <a:r>
              <a:rPr lang="fa-IR" sz="2600" dirty="0">
                <a:cs typeface="B Nazanin" panose="00000400000000000000" pitchFamily="2" charset="-78"/>
              </a:rPr>
              <a:t>هست ولی مورالیتی نیست.</a:t>
            </a:r>
          </a:p>
          <a:p>
            <a:pPr marL="2743200" lvl="5" indent="-457200" algn="r" rtl="1">
              <a:buFont typeface="+mj-lt"/>
              <a:buAutoNum type="arabicPeriod"/>
            </a:pPr>
            <a:r>
              <a:rPr lang="fa-IR" sz="2600" dirty="0">
                <a:cs typeface="B Nazanin" panose="00000400000000000000" pitchFamily="2" charset="-78"/>
              </a:rPr>
              <a:t>قانون هست اما اتیکس نیست.</a:t>
            </a:r>
          </a:p>
          <a:p>
            <a:pPr marL="2743200" lvl="5" indent="-457200" algn="r" rtl="1">
              <a:buFont typeface="+mj-lt"/>
              <a:buAutoNum type="arabicPeriod"/>
            </a:pPr>
            <a:r>
              <a:rPr lang="fa-IR" sz="2600" dirty="0">
                <a:cs typeface="B Nazanin" panose="00000400000000000000" pitchFamily="2" charset="-78"/>
              </a:rPr>
              <a:t>تعارض منافع که احساس می نماید زیاد رخ می دهد.</a:t>
            </a:r>
          </a:p>
          <a:p>
            <a:pPr marL="0" indent="0">
              <a:buNone/>
            </a:pPr>
            <a:endParaRPr lang="fa-IR" dirty="0"/>
          </a:p>
          <a:p>
            <a:pPr marL="0" indent="0">
              <a:buNone/>
            </a:pPr>
            <a:endParaRPr lang="fa-IR" dirty="0"/>
          </a:p>
          <a:p>
            <a:endParaRPr lang="fa-IR" dirty="0"/>
          </a:p>
        </p:txBody>
      </p:sp>
    </p:spTree>
    <p:extLst>
      <p:ext uri="{BB962C8B-B14F-4D97-AF65-F5344CB8AC3E}">
        <p14:creationId xmlns:p14="http://schemas.microsoft.com/office/powerpoint/2010/main" val="2777966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02144-BFD2-4E02-99D8-68641CBA0268}"/>
              </a:ext>
            </a:extLst>
          </p:cNvPr>
          <p:cNvSpPr>
            <a:spLocks noGrp="1"/>
          </p:cNvSpPr>
          <p:nvPr>
            <p:ph type="title"/>
          </p:nvPr>
        </p:nvSpPr>
        <p:spPr>
          <a:xfrm>
            <a:off x="838200" y="365125"/>
            <a:ext cx="10515600" cy="5791126"/>
          </a:xfrm>
          <a:solidFill>
            <a:srgbClr val="7030A0"/>
          </a:solidFill>
        </p:spPr>
        <p:txBody>
          <a:bodyPr/>
          <a:lstStyle/>
          <a:p>
            <a:r>
              <a:rPr lang="fa-IR" dirty="0">
                <a:solidFill>
                  <a:schemeClr val="bg1"/>
                </a:solidFill>
              </a:rPr>
              <a:t> </a:t>
            </a:r>
            <a:r>
              <a:rPr lang="fa-IR" sz="6000" b="1" dirty="0">
                <a:solidFill>
                  <a:schemeClr val="bg1"/>
                </a:solidFill>
              </a:rPr>
              <a:t>هر یک از این مورد ها، پاسخ های اخلاقی را می طلبند.</a:t>
            </a:r>
            <a:endParaRPr lang="en-US" dirty="0">
              <a:solidFill>
                <a:schemeClr val="bg1"/>
              </a:solidFill>
            </a:endParaRPr>
          </a:p>
        </p:txBody>
      </p:sp>
    </p:spTree>
    <p:extLst>
      <p:ext uri="{BB962C8B-B14F-4D97-AF65-F5344CB8AC3E}">
        <p14:creationId xmlns:p14="http://schemas.microsoft.com/office/powerpoint/2010/main" val="41343860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C14062-ACDB-4E1D-A3CB-D47CA5DE7BF3}"/>
              </a:ext>
            </a:extLst>
          </p:cNvPr>
          <p:cNvPicPr>
            <a:picLocks noChangeAspect="1"/>
          </p:cNvPicPr>
          <p:nvPr/>
        </p:nvPicPr>
        <p:blipFill rotWithShape="1">
          <a:blip r:embed="rId2"/>
          <a:srcRect l="32683" t="10886" r="33670" b="4676"/>
          <a:stretch/>
        </p:blipFill>
        <p:spPr>
          <a:xfrm rot="1726553">
            <a:off x="2866714" y="589933"/>
            <a:ext cx="2675159" cy="3776265"/>
          </a:xfrm>
          <a:prstGeom prst="rect">
            <a:avLst/>
          </a:prstGeom>
          <a:ln>
            <a:solidFill>
              <a:schemeClr val="accent3"/>
            </a:solidFill>
          </a:ln>
        </p:spPr>
      </p:pic>
      <p:pic>
        <p:nvPicPr>
          <p:cNvPr id="5" name="Picture 4">
            <a:extLst>
              <a:ext uri="{FF2B5EF4-FFF2-40B4-BE49-F238E27FC236}">
                <a16:creationId xmlns:a16="http://schemas.microsoft.com/office/drawing/2014/main" id="{84B679DB-77E9-4EAF-866D-64195FFEB6E8}"/>
              </a:ext>
            </a:extLst>
          </p:cNvPr>
          <p:cNvPicPr>
            <a:picLocks noChangeAspect="1"/>
          </p:cNvPicPr>
          <p:nvPr/>
        </p:nvPicPr>
        <p:blipFill rotWithShape="1">
          <a:blip r:embed="rId3"/>
          <a:srcRect l="35229" t="11010" r="36147" b="16330"/>
          <a:stretch/>
        </p:blipFill>
        <p:spPr>
          <a:xfrm rot="19955488">
            <a:off x="835289" y="2656026"/>
            <a:ext cx="2416029" cy="3449812"/>
          </a:xfrm>
          <a:prstGeom prst="rect">
            <a:avLst/>
          </a:prstGeom>
        </p:spPr>
      </p:pic>
      <p:pic>
        <p:nvPicPr>
          <p:cNvPr id="9" name="Picture 8">
            <a:extLst>
              <a:ext uri="{FF2B5EF4-FFF2-40B4-BE49-F238E27FC236}">
                <a16:creationId xmlns:a16="http://schemas.microsoft.com/office/drawing/2014/main" id="{031876A4-DDC1-4DC5-B70E-BE09AE0EABA7}"/>
              </a:ext>
            </a:extLst>
          </p:cNvPr>
          <p:cNvPicPr>
            <a:picLocks noChangeAspect="1"/>
          </p:cNvPicPr>
          <p:nvPr/>
        </p:nvPicPr>
        <p:blipFill rotWithShape="1">
          <a:blip r:embed="rId4"/>
          <a:srcRect l="59725" t="36575" r="26101" b="27339"/>
          <a:stretch/>
        </p:blipFill>
        <p:spPr>
          <a:xfrm rot="20636808">
            <a:off x="8045043" y="818993"/>
            <a:ext cx="3288213" cy="4708852"/>
          </a:xfrm>
          <a:prstGeom prst="rect">
            <a:avLst/>
          </a:prstGeom>
          <a:solidFill>
            <a:srgbClr val="FFC000"/>
          </a:solidFill>
          <a:ln w="12700">
            <a:solidFill>
              <a:srgbClr val="CC3300"/>
            </a:solidFill>
          </a:ln>
        </p:spPr>
      </p:pic>
      <p:pic>
        <p:nvPicPr>
          <p:cNvPr id="2" name="Picture 1">
            <a:extLst>
              <a:ext uri="{FF2B5EF4-FFF2-40B4-BE49-F238E27FC236}">
                <a16:creationId xmlns:a16="http://schemas.microsoft.com/office/drawing/2014/main" id="{0BBDD6AA-9744-4782-8B34-5C409D82CE2C}"/>
              </a:ext>
            </a:extLst>
          </p:cNvPr>
          <p:cNvPicPr>
            <a:picLocks noChangeAspect="1"/>
          </p:cNvPicPr>
          <p:nvPr/>
        </p:nvPicPr>
        <p:blipFill>
          <a:blip r:embed="rId5"/>
          <a:stretch>
            <a:fillRect/>
          </a:stretch>
        </p:blipFill>
        <p:spPr>
          <a:xfrm rot="409653">
            <a:off x="5122378" y="2343247"/>
            <a:ext cx="2910981" cy="4075373"/>
          </a:xfrm>
          <a:prstGeom prst="rect">
            <a:avLst/>
          </a:prstGeom>
        </p:spPr>
      </p:pic>
    </p:spTree>
    <p:extLst>
      <p:ext uri="{BB962C8B-B14F-4D97-AF65-F5344CB8AC3E}">
        <p14:creationId xmlns:p14="http://schemas.microsoft.com/office/powerpoint/2010/main" val="332848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4AFA6-8609-49A5-B9DC-78EC0931CB76}"/>
              </a:ext>
            </a:extLst>
          </p:cNvPr>
          <p:cNvSpPr>
            <a:spLocks noGrp="1"/>
          </p:cNvSpPr>
          <p:nvPr>
            <p:ph type="title"/>
          </p:nvPr>
        </p:nvSpPr>
        <p:spPr>
          <a:xfrm>
            <a:off x="838200" y="320675"/>
            <a:ext cx="2167830" cy="1457791"/>
          </a:xfrm>
          <a:solidFill>
            <a:srgbClr val="0000FF"/>
          </a:solidFill>
          <a:ln>
            <a:noFill/>
          </a:ln>
        </p:spPr>
        <p:txBody>
          <a:bodyPr>
            <a:normAutofit fontScale="90000"/>
          </a:bodyPr>
          <a:lstStyle/>
          <a:p>
            <a:r>
              <a:rPr lang="fa-IR" dirty="0">
                <a:solidFill>
                  <a:schemeClr val="bg1"/>
                </a:solidFill>
              </a:rPr>
              <a:t>از ضایعه نخاع تا بحر اخلاق</a:t>
            </a:r>
          </a:p>
        </p:txBody>
      </p:sp>
      <p:pic>
        <p:nvPicPr>
          <p:cNvPr id="4" name="Picture 3">
            <a:extLst>
              <a:ext uri="{FF2B5EF4-FFF2-40B4-BE49-F238E27FC236}">
                <a16:creationId xmlns:a16="http://schemas.microsoft.com/office/drawing/2014/main" id="{F81AC841-072B-4262-96D4-F5FC1BB29A28}"/>
              </a:ext>
            </a:extLst>
          </p:cNvPr>
          <p:cNvPicPr>
            <a:picLocks noChangeAspect="1"/>
          </p:cNvPicPr>
          <p:nvPr/>
        </p:nvPicPr>
        <p:blipFill>
          <a:blip r:embed="rId2"/>
          <a:stretch>
            <a:fillRect/>
          </a:stretch>
        </p:blipFill>
        <p:spPr>
          <a:xfrm rot="20410419">
            <a:off x="3109519" y="1309380"/>
            <a:ext cx="3657600" cy="4876800"/>
          </a:xfrm>
          <a:prstGeom prst="rect">
            <a:avLst/>
          </a:prstGeom>
        </p:spPr>
      </p:pic>
      <p:pic>
        <p:nvPicPr>
          <p:cNvPr id="5" name="Picture 4">
            <a:extLst>
              <a:ext uri="{FF2B5EF4-FFF2-40B4-BE49-F238E27FC236}">
                <a16:creationId xmlns:a16="http://schemas.microsoft.com/office/drawing/2014/main" id="{25358BFD-712F-48C3-B245-F497BDCF6171}"/>
              </a:ext>
            </a:extLst>
          </p:cNvPr>
          <p:cNvPicPr>
            <a:picLocks noChangeAspect="1"/>
          </p:cNvPicPr>
          <p:nvPr/>
        </p:nvPicPr>
        <p:blipFill>
          <a:blip r:embed="rId3"/>
          <a:stretch>
            <a:fillRect/>
          </a:stretch>
        </p:blipFill>
        <p:spPr>
          <a:xfrm>
            <a:off x="6476301" y="704777"/>
            <a:ext cx="4479721" cy="5830106"/>
          </a:xfrm>
          <a:prstGeom prst="rect">
            <a:avLst/>
          </a:prstGeom>
        </p:spPr>
      </p:pic>
    </p:spTree>
    <p:extLst>
      <p:ext uri="{BB962C8B-B14F-4D97-AF65-F5344CB8AC3E}">
        <p14:creationId xmlns:p14="http://schemas.microsoft.com/office/powerpoint/2010/main" val="2084558008"/>
      </p:ext>
    </p:extLst>
  </p:cSld>
  <p:clrMapOvr>
    <a:masterClrMapping/>
  </p:clrMapOvr>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1497</TotalTime>
  <Words>4215</Words>
  <Application>Microsoft Office PowerPoint</Application>
  <PresentationFormat>Widescreen</PresentationFormat>
  <Paragraphs>277</Paragraphs>
  <Slides>66</Slides>
  <Notes>0</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66</vt:i4>
      </vt:variant>
    </vt:vector>
  </HeadingPairs>
  <TitlesOfParts>
    <vt:vector size="82" baseType="lpstr">
      <vt:lpstr>Arial</vt:lpstr>
      <vt:lpstr>Arial</vt:lpstr>
      <vt:lpstr>Calibri</vt:lpstr>
      <vt:lpstr>Calibri Light</vt:lpstr>
      <vt:lpstr>Cambria</vt:lpstr>
      <vt:lpstr>IRANSans</vt:lpstr>
      <vt:lpstr>Merriweather</vt:lpstr>
      <vt:lpstr>mtr</vt:lpstr>
      <vt:lpstr>Open Sans</vt:lpstr>
      <vt:lpstr>Times New Roman</vt:lpstr>
      <vt:lpstr>Vazir</vt:lpstr>
      <vt:lpstr>W_nazanin</vt:lpstr>
      <vt:lpstr>WebYekan</vt:lpstr>
      <vt:lpstr>Office Theme</vt:lpstr>
      <vt:lpstr>1_Office Theme</vt:lpstr>
      <vt:lpstr>2_Office Theme</vt:lpstr>
      <vt:lpstr>مقدمه ای بر اخلاق پزشکی   دکتر بهروز کارخانه ای دانشگاه علوم پزشکی همدان </vt:lpstr>
      <vt:lpstr> اخلاق پزشکی چیست؟ </vt:lpstr>
      <vt:lpstr>نمونه ای از موضوعات اخلاق (1) </vt:lpstr>
      <vt:lpstr>نمونه ای از موضوعات اخلاق (2)</vt:lpstr>
      <vt:lpstr>نمونه ای از موضوعات اخلاق (3)</vt:lpstr>
      <vt:lpstr>نمونه ای از موضوعات اخلاق (4)</vt:lpstr>
      <vt:lpstr> هر یک از این مورد ها، پاسخ های اخلاقی را می طلبند.</vt:lpstr>
      <vt:lpstr>PowerPoint Presentation</vt:lpstr>
      <vt:lpstr>از ضایعه نخاع تا بحر اخلاق</vt:lpstr>
      <vt:lpstr>هفتمین کنگره سالانه اخلاق پزشکی ایران </vt:lpstr>
      <vt:lpstr>هشتمین کنگره سالانه اخلاق پزشکی ایران </vt:lpstr>
      <vt:lpstr>PowerPoint Presentation</vt:lpstr>
      <vt:lpstr>از عرف و تابو تا قانون و اخلاق</vt:lpstr>
      <vt:lpstr>HISTORY</vt:lpstr>
      <vt:lpstr>PowerPoint Presentation</vt:lpstr>
      <vt:lpstr>سوالات روزانه</vt:lpstr>
      <vt:lpstr>کیفیت سوالات</vt:lpstr>
      <vt:lpstr>علت چالش در درمان</vt:lpstr>
      <vt:lpstr>علت چالش در اخلاق</vt:lpstr>
      <vt:lpstr>تعاریف</vt:lpstr>
      <vt:lpstr>تفاوت اخلاق و اخلاقیات پزشکی چیست؟</vt:lpstr>
      <vt:lpstr> What is the Difference Between Ethics and Morals? </vt:lpstr>
      <vt:lpstr> What is the Difference Between Ethics and Morals? </vt:lpstr>
      <vt:lpstr>داستان تاریخی کوک چهارم</vt:lpstr>
      <vt:lpstr>PowerPoint Presentation</vt:lpstr>
      <vt:lpstr>PowerPoint Presentation</vt:lpstr>
      <vt:lpstr>PowerPoint Presentation</vt:lpstr>
      <vt:lpstr>مطابق تعریف دیکشنری کتاب جهان  world book dictionary </vt:lpstr>
      <vt:lpstr>PowerPoint Presentation</vt:lpstr>
      <vt:lpstr>virtue</vt:lpstr>
      <vt:lpstr>PowerPoint Presentation</vt:lpstr>
      <vt:lpstr>PowerPoint Presentation</vt:lpstr>
      <vt:lpstr>زبان اخلاقیات</vt:lpstr>
      <vt:lpstr>Dilemma</vt:lpstr>
      <vt:lpstr>Dilemma</vt:lpstr>
      <vt:lpstr>Conflict</vt:lpstr>
      <vt:lpstr>Conflict of interest</vt:lpstr>
      <vt:lpstr>Conflict of interest</vt:lpstr>
      <vt:lpstr>Conflict of interest</vt:lpstr>
      <vt:lpstr>Prima facie</vt:lpstr>
      <vt:lpstr>تفاوت ماهیت  اخلاق (Ethics)  و اخلاقیات (Morality)</vt:lpstr>
      <vt:lpstr>اخلاق پزشکی(Medical Ethics) چیست؟</vt:lpstr>
      <vt:lpstr>PowerPoint Presentation</vt:lpstr>
      <vt:lpstr> اخلاق زیستی چیست؟</vt:lpstr>
      <vt:lpstr>PowerPoint Presentation</vt:lpstr>
      <vt:lpstr>فلسفه بدانیم</vt:lpstr>
      <vt:lpstr>افلاطون (چپ) و ارسطو (راست)</vt:lpstr>
      <vt:lpstr>PowerPoint Presentation</vt:lpstr>
      <vt:lpstr>PowerPoint Presentation</vt:lpstr>
      <vt:lpstr>PowerPoint Presentation</vt:lpstr>
      <vt:lpstr>PowerPoint Presentation</vt:lpstr>
      <vt:lpstr>مخالفان آموزش اخلاق پزشکی</vt:lpstr>
      <vt:lpstr> اهمیت اخلاق در آموزش پزشکی</vt:lpstr>
      <vt:lpstr>اصول اخلاقی (Ethical principles) مثل احترام به دیگران، رضایت آگاهانه و رازداری  اصول پایه ای در روابط پزشک-بیمار هستند. </vt:lpstr>
      <vt:lpstr>اخلاق پزشکی و اخلاق حرفه ای MEDICAL ETHICS and MEDICAL PROFESSIONALISM</vt:lpstr>
      <vt:lpstr>What is the difference between Ethics and Professionalism?</vt:lpstr>
      <vt:lpstr> اخلاق پزشکی و حقوق بشر MEDICAL ETHICS and HUMAN RIGHTS</vt:lpstr>
      <vt:lpstr>Human rights and medical ethics</vt:lpstr>
      <vt:lpstr>اخلاق پزشکی و قانون MEDICAL ETHICS AND LAW</vt:lpstr>
      <vt:lpstr>Law and Ethics</vt:lpstr>
      <vt:lpstr>Differences between law and morality</vt:lpstr>
      <vt:lpstr>Differences between law and morality</vt:lpstr>
      <vt:lpstr>مرور تعاریف</vt:lpstr>
      <vt:lpstr>PowerPoint Presentation</vt:lpstr>
      <vt:lpstr>نتیجه گیری:  علم و هنر </vt:lpstr>
      <vt:lpstr>کار گروهی</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مقدمه ای بر اخلاق پزشکی</dc:title>
  <dc:creator>novin</dc:creator>
  <cp:lastModifiedBy>Lion</cp:lastModifiedBy>
  <cp:revision>69</cp:revision>
  <dcterms:created xsi:type="dcterms:W3CDTF">2020-10-19T21:12:10Z</dcterms:created>
  <dcterms:modified xsi:type="dcterms:W3CDTF">2021-03-08T10:31:59Z</dcterms:modified>
</cp:coreProperties>
</file>